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2" r:id="rId2"/>
    <p:sldId id="333" r:id="rId3"/>
    <p:sldId id="335" r:id="rId4"/>
    <p:sldId id="336" r:id="rId5"/>
    <p:sldId id="343" r:id="rId6"/>
    <p:sldId id="341" r:id="rId7"/>
    <p:sldId id="342" r:id="rId8"/>
    <p:sldId id="339" r:id="rId9"/>
  </p:sldIdLst>
  <p:sldSz cx="12192000" cy="6858000"/>
  <p:notesSz cx="9928225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CD0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17" d="100"/>
          <a:sy n="117" d="100"/>
        </p:scale>
        <p:origin x="-216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5622596" y="1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2B2CCF5-1A11-4882-A3AF-481DFD20F002}" type="datetimeFigureOut">
              <a:rPr lang="bg-BG"/>
              <a:pPr>
                <a:defRPr/>
              </a:pPr>
              <a:t>28.10.2025 г.</a:t>
            </a:fld>
            <a:endParaRPr lang="bg-BG" dirty="0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6378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5622596" y="6456378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0763EB9-1B68-47C6-AEEA-28B88F7905E5}" type="slidenum">
              <a:rPr lang="bg-BG"/>
              <a:pPr>
                <a:defRPr/>
              </a:pPr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70240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4303313" cy="340265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596" y="3"/>
            <a:ext cx="4303313" cy="340265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>
              <a:defRPr sz="1200"/>
            </a:lvl1pPr>
          </a:lstStyle>
          <a:p>
            <a:fld id="{4D401F55-3823-4450-86D9-210C4FFF2ED8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9" tIns="45719" rIns="91439" bIns="4571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360" y="3228708"/>
            <a:ext cx="7943508" cy="3059117"/>
          </a:xfrm>
          <a:prstGeom prst="rect">
            <a:avLst/>
          </a:prstGeom>
        </p:spPr>
        <p:txBody>
          <a:bodyPr vert="horz" lIns="91439" tIns="45719" rIns="91439" bIns="4571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324"/>
            <a:ext cx="4303313" cy="340264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596" y="6456324"/>
            <a:ext cx="4303313" cy="340264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>
              <a:defRPr sz="1200"/>
            </a:lvl1pPr>
          </a:lstStyle>
          <a:p>
            <a:fld id="{5DE7895B-51D3-4996-A794-05EAA8672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65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52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3BF2B-7B6E-43AF-887B-81F3C206313D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A23D9-7880-498D-8726-2FDAB8457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A96EB-E87C-486D-AC3B-8CA5344B88C8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4FB45-D5C4-41E8-9DB5-E73584DE82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B4857-CF1A-4B42-AA22-4DE4F63EBECB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6D269-8484-4A88-9F83-B915B0EA511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4D48E-BABB-4977-B134-AF61F429751D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69F98-6212-4717-BA74-ADDE6FAAF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D7031-9AF4-4E53-9C9A-88FF2CD4D3F5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BADF6-494B-4591-BEA7-F7298EF092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93143-DF3D-4863-897D-100D5A134201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CEEA3-3B13-4F90-986F-9B2E1CC3D6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4DE0D-EBB9-4A4B-BED9-545E591A2B0F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62AD9-4E12-4A1E-AC75-9236798B8C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E8736-C18B-4295-8F05-1C2DE4F65B29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8C625-07A0-45F3-9DF9-AC37DDADE2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AFE8A-F3F7-4FAA-BB7A-B3F1A3C5C80C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5A217-3391-4EB1-B4B2-1456ED27EA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F1B1F-8B8C-41A6-8759-422A828DD7BB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2B175-21A4-4ABB-A28B-71F9EDD03A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4ACB-F127-4DB1-8BC3-24844766633D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30B83-5F6F-4CC3-946A-96B5234B2A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16EE51-BD59-474F-A25D-5FE2AB29F402}" type="datetimeFigureOut">
              <a:rPr lang="en-US"/>
              <a:pPr>
                <a:defRPr/>
              </a:pPr>
              <a:t>10/28/2025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890EDC-0108-4D64-8248-12B2273992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8" r:id="rId2"/>
    <p:sldLayoutId id="2147483777" r:id="rId3"/>
    <p:sldLayoutId id="2147483776" r:id="rId4"/>
    <p:sldLayoutId id="2147483775" r:id="rId5"/>
    <p:sldLayoutId id="2147483774" r:id="rId6"/>
    <p:sldLayoutId id="2147483773" r:id="rId7"/>
    <p:sldLayoutId id="2147483772" r:id="rId8"/>
    <p:sldLayoutId id="2147483771" r:id="rId9"/>
    <p:sldLayoutId id="2147483770" r:id="rId10"/>
    <p:sldLayoutId id="214748376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www.eufunds.bg/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eufunds.b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eufunds.b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www.eufunds.bg/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eufunds.bg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eufunds.bg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hyperlink" Target="http://www.eufunds.b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eufunds.b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1622" y="2216584"/>
            <a:ext cx="4503839" cy="83099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за интегрирани териториални  инвестиции</a:t>
            </a: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МЕДИАЦИИ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98" y="1812971"/>
            <a:ext cx="5294364" cy="373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621243" y="3610047"/>
            <a:ext cx="51045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Южен централен регион на планиране </a:t>
            </a:r>
            <a:r>
              <a:rPr lang="ru-RU" sz="2000" b="1" i="1" dirty="0" smtClean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–Пловдив</a:t>
            </a:r>
            <a:r>
              <a:rPr lang="ru-RU" sz="2000" b="1" i="1" dirty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smtClean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Пазарджик , Хасково, </a:t>
            </a:r>
          </a:p>
          <a:p>
            <a:pPr algn="ctr"/>
            <a:r>
              <a:rPr lang="ru-RU" sz="2000" b="1" i="1" dirty="0" smtClean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Смолян и Кърджали</a:t>
            </a:r>
            <a:endParaRPr lang="ru-RU" sz="2000" b="1" i="1" dirty="0">
              <a:solidFill>
                <a:srgbClr val="EEB5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04880" y="5912694"/>
            <a:ext cx="8093389" cy="600164"/>
            <a:chOff x="1920780" y="6134981"/>
            <a:chExt cx="6918420" cy="513034"/>
          </a:xfrm>
        </p:grpSpPr>
        <p:sp>
          <p:nvSpPr>
            <p:cNvPr id="15" name="Rectangle 14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31" y="6049848"/>
            <a:ext cx="2714823" cy="5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175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20" y="568052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389050" y="207616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МЕДИАЦИИ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8" name="object 5"/>
          <p:cNvSpPr txBox="1"/>
          <p:nvPr/>
        </p:nvSpPr>
        <p:spPr>
          <a:xfrm>
            <a:off x="4032350" y="3059043"/>
            <a:ext cx="170688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300" b="1" spc="-5" dirty="0">
                <a:latin typeface="Georgia"/>
                <a:cs typeface="Georgia"/>
              </a:rPr>
              <a:t>Звено</a:t>
            </a:r>
            <a:r>
              <a:rPr sz="1300" b="1" spc="-40" dirty="0">
                <a:latin typeface="Georgia"/>
                <a:cs typeface="Georgia"/>
              </a:rPr>
              <a:t> </a:t>
            </a:r>
            <a:r>
              <a:rPr sz="1300" b="1" spc="-5" dirty="0">
                <a:latin typeface="Georgia"/>
                <a:cs typeface="Georgia"/>
              </a:rPr>
              <a:t>за</a:t>
            </a:r>
            <a:r>
              <a:rPr sz="1300" b="1" spc="-25" dirty="0">
                <a:latin typeface="Georgia"/>
                <a:cs typeface="Georgia"/>
              </a:rPr>
              <a:t> </a:t>
            </a:r>
            <a:r>
              <a:rPr sz="1300" b="1" spc="-5" dirty="0">
                <a:latin typeface="Georgia"/>
                <a:cs typeface="Georgia"/>
              </a:rPr>
              <a:t>публични</a:t>
            </a:r>
            <a:endParaRPr sz="1300" dirty="0">
              <a:latin typeface="Georgia"/>
              <a:cs typeface="Georgia"/>
            </a:endParaRPr>
          </a:p>
          <a:p>
            <a:pPr algn="ctr">
              <a:lnSpc>
                <a:spcPct val="100000"/>
              </a:lnSpc>
            </a:pPr>
            <a:r>
              <a:rPr sz="1300" b="1" spc="-10" dirty="0">
                <a:latin typeface="Georgia"/>
                <a:cs typeface="Georgia"/>
              </a:rPr>
              <a:t>консултации</a:t>
            </a:r>
            <a:endParaRPr sz="1300" dirty="0">
              <a:latin typeface="Georgia"/>
              <a:cs typeface="Georgia"/>
            </a:endParaRPr>
          </a:p>
        </p:txBody>
      </p:sp>
      <p:sp>
        <p:nvSpPr>
          <p:cNvPr id="19" name="object 6"/>
          <p:cNvSpPr txBox="1"/>
          <p:nvPr/>
        </p:nvSpPr>
        <p:spPr>
          <a:xfrm>
            <a:off x="949348" y="3168008"/>
            <a:ext cx="171831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5" dirty="0">
                <a:latin typeface="Georgia"/>
                <a:cs typeface="Georgia"/>
              </a:rPr>
              <a:t>Звено</a:t>
            </a:r>
            <a:r>
              <a:rPr sz="1300" b="1" spc="-40" dirty="0">
                <a:latin typeface="Georgia"/>
                <a:cs typeface="Georgia"/>
              </a:rPr>
              <a:t> </a:t>
            </a:r>
            <a:r>
              <a:rPr sz="1300" b="1" spc="-5" dirty="0">
                <a:latin typeface="Georgia"/>
                <a:cs typeface="Georgia"/>
              </a:rPr>
              <a:t>за</a:t>
            </a:r>
            <a:r>
              <a:rPr sz="1300" b="1" spc="-25" dirty="0">
                <a:latin typeface="Georgia"/>
                <a:cs typeface="Georgia"/>
              </a:rPr>
              <a:t> </a:t>
            </a:r>
            <a:r>
              <a:rPr sz="1300" b="1" spc="-10" dirty="0">
                <a:latin typeface="Georgia"/>
                <a:cs typeface="Georgia"/>
              </a:rPr>
              <a:t>медиации</a:t>
            </a:r>
            <a:endParaRPr sz="1300" dirty="0">
              <a:latin typeface="Georgia"/>
              <a:cs typeface="Georgia"/>
            </a:endParaRPr>
          </a:p>
        </p:txBody>
      </p:sp>
      <p:sp>
        <p:nvSpPr>
          <p:cNvPr id="20" name="object 7"/>
          <p:cNvSpPr txBox="1"/>
          <p:nvPr/>
        </p:nvSpPr>
        <p:spPr>
          <a:xfrm>
            <a:off x="6145728" y="3040373"/>
            <a:ext cx="217233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66445" marR="5080" indent="-754380">
              <a:lnSpc>
                <a:spcPct val="100000"/>
              </a:lnSpc>
              <a:spcBef>
                <a:spcPts val="95"/>
              </a:spcBef>
            </a:pPr>
            <a:r>
              <a:rPr sz="1300" b="1" spc="-5" dirty="0">
                <a:latin typeface="Georgia"/>
                <a:cs typeface="Georgia"/>
              </a:rPr>
              <a:t>Звено</a:t>
            </a:r>
            <a:r>
              <a:rPr sz="1300" b="1" spc="-45" dirty="0">
                <a:latin typeface="Georgia"/>
                <a:cs typeface="Georgia"/>
              </a:rPr>
              <a:t> </a:t>
            </a:r>
            <a:r>
              <a:rPr sz="1300" b="1" spc="-5" dirty="0">
                <a:latin typeface="Georgia"/>
                <a:cs typeface="Georgia"/>
              </a:rPr>
              <a:t>за</a:t>
            </a:r>
            <a:r>
              <a:rPr sz="1300" b="1" spc="-30" dirty="0">
                <a:latin typeface="Georgia"/>
                <a:cs typeface="Georgia"/>
              </a:rPr>
              <a:t> </a:t>
            </a:r>
            <a:r>
              <a:rPr sz="1300" b="1" spc="-5" dirty="0">
                <a:latin typeface="Georgia"/>
                <a:cs typeface="Georgia"/>
              </a:rPr>
              <a:t>предварителен </a:t>
            </a:r>
            <a:r>
              <a:rPr sz="1300" b="1" spc="-315" dirty="0">
                <a:latin typeface="Georgia"/>
                <a:cs typeface="Georgia"/>
              </a:rPr>
              <a:t> </a:t>
            </a:r>
            <a:r>
              <a:rPr sz="1300" b="1" spc="-5" dirty="0">
                <a:latin typeface="Georgia"/>
                <a:cs typeface="Georgia"/>
              </a:rPr>
              <a:t>подбор</a:t>
            </a:r>
            <a:endParaRPr sz="1300" dirty="0">
              <a:latin typeface="Georgia"/>
              <a:cs typeface="Georgia"/>
            </a:endParaRPr>
          </a:p>
        </p:txBody>
      </p:sp>
      <p:sp>
        <p:nvSpPr>
          <p:cNvPr id="21" name="object 8"/>
          <p:cNvSpPr/>
          <p:nvPr/>
        </p:nvSpPr>
        <p:spPr>
          <a:xfrm>
            <a:off x="820774" y="3568476"/>
            <a:ext cx="2062480" cy="76200"/>
          </a:xfrm>
          <a:custGeom>
            <a:avLst/>
            <a:gdLst/>
            <a:ahLst/>
            <a:cxnLst/>
            <a:rect l="l" t="t" r="r" b="b"/>
            <a:pathLst>
              <a:path w="2062480" h="76200">
                <a:moveTo>
                  <a:pt x="38100" y="0"/>
                </a:moveTo>
                <a:lnTo>
                  <a:pt x="23268" y="2988"/>
                </a:lnTo>
                <a:lnTo>
                  <a:pt x="11158" y="11144"/>
                </a:lnTo>
                <a:lnTo>
                  <a:pt x="2993" y="23252"/>
                </a:lnTo>
                <a:lnTo>
                  <a:pt x="0" y="38100"/>
                </a:lnTo>
                <a:lnTo>
                  <a:pt x="2993" y="52947"/>
                </a:lnTo>
                <a:lnTo>
                  <a:pt x="11158" y="65055"/>
                </a:lnTo>
                <a:lnTo>
                  <a:pt x="23268" y="73211"/>
                </a:lnTo>
                <a:lnTo>
                  <a:pt x="38100" y="76200"/>
                </a:lnTo>
                <a:lnTo>
                  <a:pt x="52931" y="73211"/>
                </a:lnTo>
                <a:lnTo>
                  <a:pt x="65041" y="65055"/>
                </a:lnTo>
                <a:lnTo>
                  <a:pt x="73206" y="52947"/>
                </a:lnTo>
                <a:lnTo>
                  <a:pt x="74202" y="48006"/>
                </a:lnTo>
                <a:lnTo>
                  <a:pt x="38100" y="48006"/>
                </a:lnTo>
                <a:lnTo>
                  <a:pt x="38100" y="28193"/>
                </a:lnTo>
                <a:lnTo>
                  <a:pt x="74202" y="28193"/>
                </a:lnTo>
                <a:lnTo>
                  <a:pt x="73206" y="23252"/>
                </a:lnTo>
                <a:lnTo>
                  <a:pt x="65041" y="11144"/>
                </a:lnTo>
                <a:lnTo>
                  <a:pt x="52931" y="2988"/>
                </a:lnTo>
                <a:lnTo>
                  <a:pt x="38100" y="0"/>
                </a:lnTo>
                <a:close/>
              </a:path>
              <a:path w="2062480" h="76200">
                <a:moveTo>
                  <a:pt x="74202" y="28193"/>
                </a:moveTo>
                <a:lnTo>
                  <a:pt x="38100" y="28193"/>
                </a:lnTo>
                <a:lnTo>
                  <a:pt x="38100" y="48006"/>
                </a:lnTo>
                <a:lnTo>
                  <a:pt x="74202" y="48006"/>
                </a:lnTo>
                <a:lnTo>
                  <a:pt x="76200" y="38100"/>
                </a:lnTo>
                <a:lnTo>
                  <a:pt x="74202" y="28193"/>
                </a:lnTo>
                <a:close/>
              </a:path>
              <a:path w="2062480" h="76200">
                <a:moveTo>
                  <a:pt x="97536" y="28193"/>
                </a:moveTo>
                <a:lnTo>
                  <a:pt x="74202" y="28193"/>
                </a:lnTo>
                <a:lnTo>
                  <a:pt x="76200" y="38100"/>
                </a:lnTo>
                <a:lnTo>
                  <a:pt x="74202" y="48006"/>
                </a:lnTo>
                <a:lnTo>
                  <a:pt x="97536" y="48006"/>
                </a:lnTo>
                <a:lnTo>
                  <a:pt x="97536" y="28193"/>
                </a:lnTo>
                <a:close/>
              </a:path>
              <a:path w="2062480" h="76200">
                <a:moveTo>
                  <a:pt x="176783" y="28193"/>
                </a:moveTo>
                <a:lnTo>
                  <a:pt x="117347" y="28193"/>
                </a:lnTo>
                <a:lnTo>
                  <a:pt x="117347" y="48006"/>
                </a:lnTo>
                <a:lnTo>
                  <a:pt x="176783" y="48006"/>
                </a:lnTo>
                <a:lnTo>
                  <a:pt x="176783" y="28193"/>
                </a:lnTo>
                <a:close/>
              </a:path>
              <a:path w="2062480" h="76200">
                <a:moveTo>
                  <a:pt x="256031" y="28193"/>
                </a:moveTo>
                <a:lnTo>
                  <a:pt x="196595" y="28193"/>
                </a:lnTo>
                <a:lnTo>
                  <a:pt x="196595" y="48006"/>
                </a:lnTo>
                <a:lnTo>
                  <a:pt x="256031" y="48006"/>
                </a:lnTo>
                <a:lnTo>
                  <a:pt x="256031" y="28193"/>
                </a:lnTo>
                <a:close/>
              </a:path>
              <a:path w="2062480" h="76200">
                <a:moveTo>
                  <a:pt x="335279" y="28193"/>
                </a:moveTo>
                <a:lnTo>
                  <a:pt x="275844" y="28193"/>
                </a:lnTo>
                <a:lnTo>
                  <a:pt x="275844" y="48006"/>
                </a:lnTo>
                <a:lnTo>
                  <a:pt x="335279" y="48006"/>
                </a:lnTo>
                <a:lnTo>
                  <a:pt x="335279" y="28193"/>
                </a:lnTo>
                <a:close/>
              </a:path>
              <a:path w="2062480" h="76200">
                <a:moveTo>
                  <a:pt x="414528" y="28193"/>
                </a:moveTo>
                <a:lnTo>
                  <a:pt x="355091" y="28193"/>
                </a:lnTo>
                <a:lnTo>
                  <a:pt x="355091" y="48006"/>
                </a:lnTo>
                <a:lnTo>
                  <a:pt x="414528" y="48006"/>
                </a:lnTo>
                <a:lnTo>
                  <a:pt x="414528" y="28193"/>
                </a:lnTo>
                <a:close/>
              </a:path>
              <a:path w="2062480" h="76200">
                <a:moveTo>
                  <a:pt x="493775" y="28193"/>
                </a:moveTo>
                <a:lnTo>
                  <a:pt x="434340" y="28193"/>
                </a:lnTo>
                <a:lnTo>
                  <a:pt x="434340" y="48006"/>
                </a:lnTo>
                <a:lnTo>
                  <a:pt x="493775" y="48006"/>
                </a:lnTo>
                <a:lnTo>
                  <a:pt x="493775" y="28193"/>
                </a:lnTo>
                <a:close/>
              </a:path>
              <a:path w="2062480" h="76200">
                <a:moveTo>
                  <a:pt x="573023" y="28193"/>
                </a:moveTo>
                <a:lnTo>
                  <a:pt x="513588" y="28193"/>
                </a:lnTo>
                <a:lnTo>
                  <a:pt x="513588" y="48006"/>
                </a:lnTo>
                <a:lnTo>
                  <a:pt x="573023" y="48006"/>
                </a:lnTo>
                <a:lnTo>
                  <a:pt x="573023" y="28193"/>
                </a:lnTo>
                <a:close/>
              </a:path>
              <a:path w="2062480" h="76200">
                <a:moveTo>
                  <a:pt x="652272" y="28193"/>
                </a:moveTo>
                <a:lnTo>
                  <a:pt x="592835" y="28193"/>
                </a:lnTo>
                <a:lnTo>
                  <a:pt x="592835" y="48006"/>
                </a:lnTo>
                <a:lnTo>
                  <a:pt x="652272" y="48006"/>
                </a:lnTo>
                <a:lnTo>
                  <a:pt x="652272" y="28193"/>
                </a:lnTo>
                <a:close/>
              </a:path>
              <a:path w="2062480" h="76200">
                <a:moveTo>
                  <a:pt x="731519" y="28193"/>
                </a:moveTo>
                <a:lnTo>
                  <a:pt x="672084" y="28193"/>
                </a:lnTo>
                <a:lnTo>
                  <a:pt x="672084" y="48006"/>
                </a:lnTo>
                <a:lnTo>
                  <a:pt x="731519" y="48006"/>
                </a:lnTo>
                <a:lnTo>
                  <a:pt x="731519" y="28193"/>
                </a:lnTo>
                <a:close/>
              </a:path>
              <a:path w="2062480" h="76200">
                <a:moveTo>
                  <a:pt x="810768" y="28193"/>
                </a:moveTo>
                <a:lnTo>
                  <a:pt x="751332" y="28193"/>
                </a:lnTo>
                <a:lnTo>
                  <a:pt x="751332" y="48006"/>
                </a:lnTo>
                <a:lnTo>
                  <a:pt x="810768" y="48006"/>
                </a:lnTo>
                <a:lnTo>
                  <a:pt x="810768" y="28193"/>
                </a:lnTo>
                <a:close/>
              </a:path>
              <a:path w="2062480" h="76200">
                <a:moveTo>
                  <a:pt x="890016" y="28193"/>
                </a:moveTo>
                <a:lnTo>
                  <a:pt x="830579" y="28193"/>
                </a:lnTo>
                <a:lnTo>
                  <a:pt x="830579" y="48006"/>
                </a:lnTo>
                <a:lnTo>
                  <a:pt x="890016" y="48006"/>
                </a:lnTo>
                <a:lnTo>
                  <a:pt x="890016" y="28193"/>
                </a:lnTo>
                <a:close/>
              </a:path>
              <a:path w="2062480" h="76200">
                <a:moveTo>
                  <a:pt x="969263" y="28193"/>
                </a:moveTo>
                <a:lnTo>
                  <a:pt x="909828" y="28193"/>
                </a:lnTo>
                <a:lnTo>
                  <a:pt x="909828" y="48006"/>
                </a:lnTo>
                <a:lnTo>
                  <a:pt x="969263" y="48006"/>
                </a:lnTo>
                <a:lnTo>
                  <a:pt x="969263" y="28193"/>
                </a:lnTo>
                <a:close/>
              </a:path>
              <a:path w="2062480" h="76200">
                <a:moveTo>
                  <a:pt x="1048512" y="28193"/>
                </a:moveTo>
                <a:lnTo>
                  <a:pt x="989076" y="28193"/>
                </a:lnTo>
                <a:lnTo>
                  <a:pt x="989076" y="48006"/>
                </a:lnTo>
                <a:lnTo>
                  <a:pt x="1048512" y="48006"/>
                </a:lnTo>
                <a:lnTo>
                  <a:pt x="1048512" y="28193"/>
                </a:lnTo>
                <a:close/>
              </a:path>
              <a:path w="2062480" h="76200">
                <a:moveTo>
                  <a:pt x="1127760" y="28193"/>
                </a:moveTo>
                <a:lnTo>
                  <a:pt x="1068323" y="28193"/>
                </a:lnTo>
                <a:lnTo>
                  <a:pt x="1068323" y="48006"/>
                </a:lnTo>
                <a:lnTo>
                  <a:pt x="1127760" y="48006"/>
                </a:lnTo>
                <a:lnTo>
                  <a:pt x="1127760" y="28193"/>
                </a:lnTo>
                <a:close/>
              </a:path>
              <a:path w="2062480" h="76200">
                <a:moveTo>
                  <a:pt x="1207008" y="28193"/>
                </a:moveTo>
                <a:lnTo>
                  <a:pt x="1147572" y="28193"/>
                </a:lnTo>
                <a:lnTo>
                  <a:pt x="1147572" y="48006"/>
                </a:lnTo>
                <a:lnTo>
                  <a:pt x="1207008" y="48006"/>
                </a:lnTo>
                <a:lnTo>
                  <a:pt x="1207008" y="28193"/>
                </a:lnTo>
                <a:close/>
              </a:path>
              <a:path w="2062480" h="76200">
                <a:moveTo>
                  <a:pt x="1286255" y="28193"/>
                </a:moveTo>
                <a:lnTo>
                  <a:pt x="1226820" y="28193"/>
                </a:lnTo>
                <a:lnTo>
                  <a:pt x="1226820" y="48006"/>
                </a:lnTo>
                <a:lnTo>
                  <a:pt x="1286255" y="48006"/>
                </a:lnTo>
                <a:lnTo>
                  <a:pt x="1286255" y="28193"/>
                </a:lnTo>
                <a:close/>
              </a:path>
              <a:path w="2062480" h="76200">
                <a:moveTo>
                  <a:pt x="1365504" y="28193"/>
                </a:moveTo>
                <a:lnTo>
                  <a:pt x="1306067" y="28193"/>
                </a:lnTo>
                <a:lnTo>
                  <a:pt x="1306067" y="48006"/>
                </a:lnTo>
                <a:lnTo>
                  <a:pt x="1365504" y="48006"/>
                </a:lnTo>
                <a:lnTo>
                  <a:pt x="1365504" y="28193"/>
                </a:lnTo>
                <a:close/>
              </a:path>
              <a:path w="2062480" h="76200">
                <a:moveTo>
                  <a:pt x="1444752" y="28193"/>
                </a:moveTo>
                <a:lnTo>
                  <a:pt x="1385316" y="28193"/>
                </a:lnTo>
                <a:lnTo>
                  <a:pt x="1385316" y="48006"/>
                </a:lnTo>
                <a:lnTo>
                  <a:pt x="1444752" y="48006"/>
                </a:lnTo>
                <a:lnTo>
                  <a:pt x="1444752" y="28193"/>
                </a:lnTo>
                <a:close/>
              </a:path>
              <a:path w="2062480" h="76200">
                <a:moveTo>
                  <a:pt x="1523999" y="28193"/>
                </a:moveTo>
                <a:lnTo>
                  <a:pt x="1464564" y="28193"/>
                </a:lnTo>
                <a:lnTo>
                  <a:pt x="1464564" y="48006"/>
                </a:lnTo>
                <a:lnTo>
                  <a:pt x="1523999" y="48006"/>
                </a:lnTo>
                <a:lnTo>
                  <a:pt x="1523999" y="28193"/>
                </a:lnTo>
                <a:close/>
              </a:path>
              <a:path w="2062480" h="76200">
                <a:moveTo>
                  <a:pt x="1603248" y="28193"/>
                </a:moveTo>
                <a:lnTo>
                  <a:pt x="1543811" y="28193"/>
                </a:lnTo>
                <a:lnTo>
                  <a:pt x="1543811" y="48006"/>
                </a:lnTo>
                <a:lnTo>
                  <a:pt x="1603248" y="48006"/>
                </a:lnTo>
                <a:lnTo>
                  <a:pt x="1603248" y="28193"/>
                </a:lnTo>
                <a:close/>
              </a:path>
              <a:path w="2062480" h="76200">
                <a:moveTo>
                  <a:pt x="1682496" y="28193"/>
                </a:moveTo>
                <a:lnTo>
                  <a:pt x="1623060" y="28193"/>
                </a:lnTo>
                <a:lnTo>
                  <a:pt x="1623060" y="48006"/>
                </a:lnTo>
                <a:lnTo>
                  <a:pt x="1682496" y="48006"/>
                </a:lnTo>
                <a:lnTo>
                  <a:pt x="1682496" y="28193"/>
                </a:lnTo>
                <a:close/>
              </a:path>
              <a:path w="2062480" h="76200">
                <a:moveTo>
                  <a:pt x="1761743" y="28193"/>
                </a:moveTo>
                <a:lnTo>
                  <a:pt x="1702308" y="28193"/>
                </a:lnTo>
                <a:lnTo>
                  <a:pt x="1702308" y="48006"/>
                </a:lnTo>
                <a:lnTo>
                  <a:pt x="1761743" y="48006"/>
                </a:lnTo>
                <a:lnTo>
                  <a:pt x="1761743" y="28193"/>
                </a:lnTo>
                <a:close/>
              </a:path>
              <a:path w="2062480" h="76200">
                <a:moveTo>
                  <a:pt x="1840991" y="28193"/>
                </a:moveTo>
                <a:lnTo>
                  <a:pt x="1781555" y="28193"/>
                </a:lnTo>
                <a:lnTo>
                  <a:pt x="1781555" y="48006"/>
                </a:lnTo>
                <a:lnTo>
                  <a:pt x="1840991" y="48006"/>
                </a:lnTo>
                <a:lnTo>
                  <a:pt x="1840991" y="28193"/>
                </a:lnTo>
                <a:close/>
              </a:path>
              <a:path w="2062480" h="76200">
                <a:moveTo>
                  <a:pt x="1920239" y="28193"/>
                </a:moveTo>
                <a:lnTo>
                  <a:pt x="1860803" y="28193"/>
                </a:lnTo>
                <a:lnTo>
                  <a:pt x="1860803" y="48006"/>
                </a:lnTo>
                <a:lnTo>
                  <a:pt x="1920239" y="48006"/>
                </a:lnTo>
                <a:lnTo>
                  <a:pt x="1920239" y="28193"/>
                </a:lnTo>
                <a:close/>
              </a:path>
              <a:path w="2062480" h="76200">
                <a:moveTo>
                  <a:pt x="2023999" y="0"/>
                </a:moveTo>
                <a:lnTo>
                  <a:pt x="2009205" y="2988"/>
                </a:lnTo>
                <a:lnTo>
                  <a:pt x="1997090" y="11144"/>
                </a:lnTo>
                <a:lnTo>
                  <a:pt x="1988905" y="23252"/>
                </a:lnTo>
                <a:lnTo>
                  <a:pt x="1985899" y="38100"/>
                </a:lnTo>
                <a:lnTo>
                  <a:pt x="1988905" y="52947"/>
                </a:lnTo>
                <a:lnTo>
                  <a:pt x="1997090" y="65055"/>
                </a:lnTo>
                <a:lnTo>
                  <a:pt x="2009205" y="73211"/>
                </a:lnTo>
                <a:lnTo>
                  <a:pt x="2023999" y="76200"/>
                </a:lnTo>
                <a:lnTo>
                  <a:pt x="2038846" y="73211"/>
                </a:lnTo>
                <a:lnTo>
                  <a:pt x="2050954" y="65055"/>
                </a:lnTo>
                <a:lnTo>
                  <a:pt x="2059110" y="52947"/>
                </a:lnTo>
                <a:lnTo>
                  <a:pt x="2060105" y="48006"/>
                </a:lnTo>
                <a:lnTo>
                  <a:pt x="1999488" y="48006"/>
                </a:lnTo>
                <a:lnTo>
                  <a:pt x="1999488" y="28193"/>
                </a:lnTo>
                <a:lnTo>
                  <a:pt x="2060105" y="28193"/>
                </a:lnTo>
                <a:lnTo>
                  <a:pt x="2059110" y="23252"/>
                </a:lnTo>
                <a:lnTo>
                  <a:pt x="2050954" y="11144"/>
                </a:lnTo>
                <a:lnTo>
                  <a:pt x="2038846" y="2988"/>
                </a:lnTo>
                <a:lnTo>
                  <a:pt x="2023999" y="0"/>
                </a:lnTo>
                <a:close/>
              </a:path>
              <a:path w="2062480" h="76200">
                <a:moveTo>
                  <a:pt x="1987904" y="28193"/>
                </a:moveTo>
                <a:lnTo>
                  <a:pt x="1940052" y="28193"/>
                </a:lnTo>
                <a:lnTo>
                  <a:pt x="1940052" y="48006"/>
                </a:lnTo>
                <a:lnTo>
                  <a:pt x="1987904" y="48006"/>
                </a:lnTo>
                <a:lnTo>
                  <a:pt x="1985899" y="38100"/>
                </a:lnTo>
                <a:lnTo>
                  <a:pt x="1987904" y="28193"/>
                </a:lnTo>
                <a:close/>
              </a:path>
              <a:path w="2062480" h="76200">
                <a:moveTo>
                  <a:pt x="2019300" y="28193"/>
                </a:moveTo>
                <a:lnTo>
                  <a:pt x="1999488" y="28193"/>
                </a:lnTo>
                <a:lnTo>
                  <a:pt x="1999488" y="48006"/>
                </a:lnTo>
                <a:lnTo>
                  <a:pt x="2019300" y="48006"/>
                </a:lnTo>
                <a:lnTo>
                  <a:pt x="2019300" y="28193"/>
                </a:lnTo>
                <a:close/>
              </a:path>
              <a:path w="2062480" h="76200">
                <a:moveTo>
                  <a:pt x="2023999" y="28193"/>
                </a:moveTo>
                <a:lnTo>
                  <a:pt x="2019300" y="28193"/>
                </a:lnTo>
                <a:lnTo>
                  <a:pt x="2019300" y="48006"/>
                </a:lnTo>
                <a:lnTo>
                  <a:pt x="2023999" y="48006"/>
                </a:lnTo>
                <a:lnTo>
                  <a:pt x="2023999" y="28193"/>
                </a:lnTo>
                <a:close/>
              </a:path>
              <a:path w="2062480" h="76200">
                <a:moveTo>
                  <a:pt x="2060105" y="28193"/>
                </a:moveTo>
                <a:lnTo>
                  <a:pt x="2023999" y="28193"/>
                </a:lnTo>
                <a:lnTo>
                  <a:pt x="2023999" y="48006"/>
                </a:lnTo>
                <a:lnTo>
                  <a:pt x="2060105" y="48006"/>
                </a:lnTo>
                <a:lnTo>
                  <a:pt x="2062099" y="38100"/>
                </a:lnTo>
                <a:lnTo>
                  <a:pt x="2060105" y="28193"/>
                </a:lnTo>
                <a:close/>
              </a:path>
            </a:pathLst>
          </a:custGeom>
          <a:solidFill>
            <a:srgbClr val="17A0B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object 9"/>
          <p:cNvSpPr/>
          <p:nvPr/>
        </p:nvSpPr>
        <p:spPr>
          <a:xfrm>
            <a:off x="3832198" y="3576096"/>
            <a:ext cx="2062480" cy="76200"/>
          </a:xfrm>
          <a:custGeom>
            <a:avLst/>
            <a:gdLst/>
            <a:ahLst/>
            <a:cxnLst/>
            <a:rect l="l" t="t" r="r" b="b"/>
            <a:pathLst>
              <a:path w="2062479" h="76200">
                <a:moveTo>
                  <a:pt x="38100" y="0"/>
                </a:move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4206" y="48006"/>
                </a:lnTo>
                <a:lnTo>
                  <a:pt x="38100" y="48006"/>
                </a:lnTo>
                <a:lnTo>
                  <a:pt x="38100" y="28194"/>
                </a:lnTo>
                <a:lnTo>
                  <a:pt x="74206" y="28194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  <a:path w="2062479" h="76200">
                <a:moveTo>
                  <a:pt x="74206" y="28194"/>
                </a:moveTo>
                <a:lnTo>
                  <a:pt x="38100" y="28194"/>
                </a:lnTo>
                <a:lnTo>
                  <a:pt x="38100" y="48006"/>
                </a:lnTo>
                <a:lnTo>
                  <a:pt x="74206" y="48006"/>
                </a:lnTo>
                <a:lnTo>
                  <a:pt x="76200" y="38100"/>
                </a:lnTo>
                <a:lnTo>
                  <a:pt x="74206" y="28194"/>
                </a:lnTo>
                <a:close/>
              </a:path>
              <a:path w="2062479" h="76200">
                <a:moveTo>
                  <a:pt x="97536" y="28194"/>
                </a:moveTo>
                <a:lnTo>
                  <a:pt x="74206" y="28194"/>
                </a:lnTo>
                <a:lnTo>
                  <a:pt x="76200" y="38100"/>
                </a:lnTo>
                <a:lnTo>
                  <a:pt x="74206" y="48006"/>
                </a:lnTo>
                <a:lnTo>
                  <a:pt x="97536" y="48006"/>
                </a:lnTo>
                <a:lnTo>
                  <a:pt x="97536" y="28194"/>
                </a:lnTo>
                <a:close/>
              </a:path>
              <a:path w="2062479" h="76200">
                <a:moveTo>
                  <a:pt x="176784" y="28194"/>
                </a:moveTo>
                <a:lnTo>
                  <a:pt x="117348" y="28194"/>
                </a:lnTo>
                <a:lnTo>
                  <a:pt x="117348" y="48006"/>
                </a:lnTo>
                <a:lnTo>
                  <a:pt x="176784" y="48006"/>
                </a:lnTo>
                <a:lnTo>
                  <a:pt x="176784" y="28194"/>
                </a:lnTo>
                <a:close/>
              </a:path>
              <a:path w="2062479" h="76200">
                <a:moveTo>
                  <a:pt x="256031" y="28194"/>
                </a:moveTo>
                <a:lnTo>
                  <a:pt x="196596" y="28194"/>
                </a:lnTo>
                <a:lnTo>
                  <a:pt x="196596" y="48006"/>
                </a:lnTo>
                <a:lnTo>
                  <a:pt x="256031" y="48006"/>
                </a:lnTo>
                <a:lnTo>
                  <a:pt x="256031" y="28194"/>
                </a:lnTo>
                <a:close/>
              </a:path>
              <a:path w="2062479" h="76200">
                <a:moveTo>
                  <a:pt x="335280" y="28194"/>
                </a:moveTo>
                <a:lnTo>
                  <a:pt x="275844" y="28194"/>
                </a:lnTo>
                <a:lnTo>
                  <a:pt x="275844" y="48006"/>
                </a:lnTo>
                <a:lnTo>
                  <a:pt x="335280" y="48006"/>
                </a:lnTo>
                <a:lnTo>
                  <a:pt x="335280" y="28194"/>
                </a:lnTo>
                <a:close/>
              </a:path>
              <a:path w="2062479" h="76200">
                <a:moveTo>
                  <a:pt x="414527" y="28194"/>
                </a:moveTo>
                <a:lnTo>
                  <a:pt x="355091" y="28194"/>
                </a:lnTo>
                <a:lnTo>
                  <a:pt x="355091" y="48006"/>
                </a:lnTo>
                <a:lnTo>
                  <a:pt x="414527" y="48006"/>
                </a:lnTo>
                <a:lnTo>
                  <a:pt x="414527" y="28194"/>
                </a:lnTo>
                <a:close/>
              </a:path>
              <a:path w="2062479" h="76200">
                <a:moveTo>
                  <a:pt x="493775" y="28194"/>
                </a:moveTo>
                <a:lnTo>
                  <a:pt x="434339" y="28194"/>
                </a:lnTo>
                <a:lnTo>
                  <a:pt x="434339" y="48006"/>
                </a:lnTo>
                <a:lnTo>
                  <a:pt x="493775" y="48006"/>
                </a:lnTo>
                <a:lnTo>
                  <a:pt x="493775" y="28194"/>
                </a:lnTo>
                <a:close/>
              </a:path>
              <a:path w="2062479" h="76200">
                <a:moveTo>
                  <a:pt x="573024" y="28194"/>
                </a:moveTo>
                <a:lnTo>
                  <a:pt x="513588" y="28194"/>
                </a:lnTo>
                <a:lnTo>
                  <a:pt x="513588" y="48006"/>
                </a:lnTo>
                <a:lnTo>
                  <a:pt x="573024" y="48006"/>
                </a:lnTo>
                <a:lnTo>
                  <a:pt x="573024" y="28194"/>
                </a:lnTo>
                <a:close/>
              </a:path>
              <a:path w="2062479" h="76200">
                <a:moveTo>
                  <a:pt x="652272" y="28194"/>
                </a:moveTo>
                <a:lnTo>
                  <a:pt x="592836" y="28194"/>
                </a:lnTo>
                <a:lnTo>
                  <a:pt x="592836" y="48006"/>
                </a:lnTo>
                <a:lnTo>
                  <a:pt x="652272" y="48006"/>
                </a:lnTo>
                <a:lnTo>
                  <a:pt x="652272" y="28194"/>
                </a:lnTo>
                <a:close/>
              </a:path>
              <a:path w="2062479" h="76200">
                <a:moveTo>
                  <a:pt x="731520" y="28194"/>
                </a:moveTo>
                <a:lnTo>
                  <a:pt x="672084" y="28194"/>
                </a:lnTo>
                <a:lnTo>
                  <a:pt x="672084" y="48006"/>
                </a:lnTo>
                <a:lnTo>
                  <a:pt x="731520" y="48006"/>
                </a:lnTo>
                <a:lnTo>
                  <a:pt x="731520" y="28194"/>
                </a:lnTo>
                <a:close/>
              </a:path>
              <a:path w="2062479" h="76200">
                <a:moveTo>
                  <a:pt x="810768" y="28194"/>
                </a:moveTo>
                <a:lnTo>
                  <a:pt x="751332" y="28194"/>
                </a:lnTo>
                <a:lnTo>
                  <a:pt x="751332" y="48006"/>
                </a:lnTo>
                <a:lnTo>
                  <a:pt x="810768" y="48006"/>
                </a:lnTo>
                <a:lnTo>
                  <a:pt x="810768" y="28194"/>
                </a:lnTo>
                <a:close/>
              </a:path>
              <a:path w="2062479" h="76200">
                <a:moveTo>
                  <a:pt x="890015" y="28194"/>
                </a:moveTo>
                <a:lnTo>
                  <a:pt x="830580" y="28194"/>
                </a:lnTo>
                <a:lnTo>
                  <a:pt x="830580" y="48006"/>
                </a:lnTo>
                <a:lnTo>
                  <a:pt x="890015" y="48006"/>
                </a:lnTo>
                <a:lnTo>
                  <a:pt x="890015" y="28194"/>
                </a:lnTo>
                <a:close/>
              </a:path>
              <a:path w="2062479" h="76200">
                <a:moveTo>
                  <a:pt x="969263" y="28194"/>
                </a:moveTo>
                <a:lnTo>
                  <a:pt x="909827" y="28194"/>
                </a:lnTo>
                <a:lnTo>
                  <a:pt x="909827" y="48006"/>
                </a:lnTo>
                <a:lnTo>
                  <a:pt x="969263" y="48006"/>
                </a:lnTo>
                <a:lnTo>
                  <a:pt x="969263" y="28194"/>
                </a:lnTo>
                <a:close/>
              </a:path>
              <a:path w="2062479" h="76200">
                <a:moveTo>
                  <a:pt x="1048512" y="28194"/>
                </a:moveTo>
                <a:lnTo>
                  <a:pt x="989076" y="28194"/>
                </a:lnTo>
                <a:lnTo>
                  <a:pt x="989076" y="48006"/>
                </a:lnTo>
                <a:lnTo>
                  <a:pt x="1048512" y="48006"/>
                </a:lnTo>
                <a:lnTo>
                  <a:pt x="1048512" y="28194"/>
                </a:lnTo>
                <a:close/>
              </a:path>
              <a:path w="2062479" h="76200">
                <a:moveTo>
                  <a:pt x="1127760" y="28194"/>
                </a:moveTo>
                <a:lnTo>
                  <a:pt x="1068324" y="28194"/>
                </a:lnTo>
                <a:lnTo>
                  <a:pt x="1068324" y="48006"/>
                </a:lnTo>
                <a:lnTo>
                  <a:pt x="1127760" y="48006"/>
                </a:lnTo>
                <a:lnTo>
                  <a:pt x="1127760" y="28194"/>
                </a:lnTo>
                <a:close/>
              </a:path>
              <a:path w="2062479" h="76200">
                <a:moveTo>
                  <a:pt x="1207008" y="28194"/>
                </a:moveTo>
                <a:lnTo>
                  <a:pt x="1147572" y="28194"/>
                </a:lnTo>
                <a:lnTo>
                  <a:pt x="1147572" y="48006"/>
                </a:lnTo>
                <a:lnTo>
                  <a:pt x="1207008" y="48006"/>
                </a:lnTo>
                <a:lnTo>
                  <a:pt x="1207008" y="28194"/>
                </a:lnTo>
                <a:close/>
              </a:path>
              <a:path w="2062479" h="76200">
                <a:moveTo>
                  <a:pt x="1286256" y="28194"/>
                </a:moveTo>
                <a:lnTo>
                  <a:pt x="1226820" y="28194"/>
                </a:lnTo>
                <a:lnTo>
                  <a:pt x="1226820" y="48006"/>
                </a:lnTo>
                <a:lnTo>
                  <a:pt x="1286256" y="48006"/>
                </a:lnTo>
                <a:lnTo>
                  <a:pt x="1286256" y="28194"/>
                </a:lnTo>
                <a:close/>
              </a:path>
              <a:path w="2062479" h="76200">
                <a:moveTo>
                  <a:pt x="1365503" y="28194"/>
                </a:moveTo>
                <a:lnTo>
                  <a:pt x="1306068" y="28194"/>
                </a:lnTo>
                <a:lnTo>
                  <a:pt x="1306068" y="48006"/>
                </a:lnTo>
                <a:lnTo>
                  <a:pt x="1365503" y="48006"/>
                </a:lnTo>
                <a:lnTo>
                  <a:pt x="1365503" y="28194"/>
                </a:lnTo>
                <a:close/>
              </a:path>
              <a:path w="2062479" h="76200">
                <a:moveTo>
                  <a:pt x="1444752" y="28194"/>
                </a:moveTo>
                <a:lnTo>
                  <a:pt x="1385315" y="28194"/>
                </a:lnTo>
                <a:lnTo>
                  <a:pt x="1385315" y="48006"/>
                </a:lnTo>
                <a:lnTo>
                  <a:pt x="1444752" y="48006"/>
                </a:lnTo>
                <a:lnTo>
                  <a:pt x="1444752" y="28194"/>
                </a:lnTo>
                <a:close/>
              </a:path>
              <a:path w="2062479" h="76200">
                <a:moveTo>
                  <a:pt x="1524000" y="28194"/>
                </a:moveTo>
                <a:lnTo>
                  <a:pt x="1464564" y="28194"/>
                </a:lnTo>
                <a:lnTo>
                  <a:pt x="1464564" y="48006"/>
                </a:lnTo>
                <a:lnTo>
                  <a:pt x="1524000" y="48006"/>
                </a:lnTo>
                <a:lnTo>
                  <a:pt x="1524000" y="28194"/>
                </a:lnTo>
                <a:close/>
              </a:path>
              <a:path w="2062479" h="76200">
                <a:moveTo>
                  <a:pt x="1603248" y="28194"/>
                </a:moveTo>
                <a:lnTo>
                  <a:pt x="1543812" y="28194"/>
                </a:lnTo>
                <a:lnTo>
                  <a:pt x="1543812" y="48006"/>
                </a:lnTo>
                <a:lnTo>
                  <a:pt x="1603248" y="48006"/>
                </a:lnTo>
                <a:lnTo>
                  <a:pt x="1603248" y="28194"/>
                </a:lnTo>
                <a:close/>
              </a:path>
              <a:path w="2062479" h="76200">
                <a:moveTo>
                  <a:pt x="1682496" y="28194"/>
                </a:moveTo>
                <a:lnTo>
                  <a:pt x="1623060" y="28194"/>
                </a:lnTo>
                <a:lnTo>
                  <a:pt x="1623060" y="48006"/>
                </a:lnTo>
                <a:lnTo>
                  <a:pt x="1682496" y="48006"/>
                </a:lnTo>
                <a:lnTo>
                  <a:pt x="1682496" y="28194"/>
                </a:lnTo>
                <a:close/>
              </a:path>
              <a:path w="2062479" h="76200">
                <a:moveTo>
                  <a:pt x="1761744" y="28194"/>
                </a:moveTo>
                <a:lnTo>
                  <a:pt x="1702308" y="28194"/>
                </a:lnTo>
                <a:lnTo>
                  <a:pt x="1702308" y="48006"/>
                </a:lnTo>
                <a:lnTo>
                  <a:pt x="1761744" y="48006"/>
                </a:lnTo>
                <a:lnTo>
                  <a:pt x="1761744" y="28194"/>
                </a:lnTo>
                <a:close/>
              </a:path>
              <a:path w="2062479" h="76200">
                <a:moveTo>
                  <a:pt x="1840991" y="28194"/>
                </a:moveTo>
                <a:lnTo>
                  <a:pt x="1781556" y="28194"/>
                </a:lnTo>
                <a:lnTo>
                  <a:pt x="1781556" y="48006"/>
                </a:lnTo>
                <a:lnTo>
                  <a:pt x="1840991" y="48006"/>
                </a:lnTo>
                <a:lnTo>
                  <a:pt x="1840991" y="28194"/>
                </a:lnTo>
                <a:close/>
              </a:path>
              <a:path w="2062479" h="76200">
                <a:moveTo>
                  <a:pt x="1920239" y="28194"/>
                </a:moveTo>
                <a:lnTo>
                  <a:pt x="1860803" y="28194"/>
                </a:lnTo>
                <a:lnTo>
                  <a:pt x="1860803" y="48006"/>
                </a:lnTo>
                <a:lnTo>
                  <a:pt x="1920239" y="48006"/>
                </a:lnTo>
                <a:lnTo>
                  <a:pt x="1920239" y="28194"/>
                </a:lnTo>
                <a:close/>
              </a:path>
              <a:path w="2062479" h="76200">
                <a:moveTo>
                  <a:pt x="2023999" y="0"/>
                </a:moveTo>
                <a:lnTo>
                  <a:pt x="2009205" y="2988"/>
                </a:lnTo>
                <a:lnTo>
                  <a:pt x="1997090" y="11144"/>
                </a:lnTo>
                <a:lnTo>
                  <a:pt x="1988905" y="23252"/>
                </a:lnTo>
                <a:lnTo>
                  <a:pt x="1985899" y="38100"/>
                </a:lnTo>
                <a:lnTo>
                  <a:pt x="1988905" y="52947"/>
                </a:lnTo>
                <a:lnTo>
                  <a:pt x="1997090" y="65055"/>
                </a:lnTo>
                <a:lnTo>
                  <a:pt x="2009205" y="73211"/>
                </a:lnTo>
                <a:lnTo>
                  <a:pt x="2023999" y="76200"/>
                </a:lnTo>
                <a:lnTo>
                  <a:pt x="2038846" y="73211"/>
                </a:lnTo>
                <a:lnTo>
                  <a:pt x="2050954" y="65055"/>
                </a:lnTo>
                <a:lnTo>
                  <a:pt x="2059110" y="52947"/>
                </a:lnTo>
                <a:lnTo>
                  <a:pt x="2060105" y="48006"/>
                </a:lnTo>
                <a:lnTo>
                  <a:pt x="1999488" y="48006"/>
                </a:lnTo>
                <a:lnTo>
                  <a:pt x="1999488" y="28194"/>
                </a:lnTo>
                <a:lnTo>
                  <a:pt x="2060105" y="28194"/>
                </a:lnTo>
                <a:lnTo>
                  <a:pt x="2059110" y="23252"/>
                </a:lnTo>
                <a:lnTo>
                  <a:pt x="2050954" y="11144"/>
                </a:lnTo>
                <a:lnTo>
                  <a:pt x="2038846" y="2988"/>
                </a:lnTo>
                <a:lnTo>
                  <a:pt x="2023999" y="0"/>
                </a:lnTo>
                <a:close/>
              </a:path>
              <a:path w="2062479" h="76200">
                <a:moveTo>
                  <a:pt x="1987904" y="28194"/>
                </a:moveTo>
                <a:lnTo>
                  <a:pt x="1940052" y="28194"/>
                </a:lnTo>
                <a:lnTo>
                  <a:pt x="1940052" y="48006"/>
                </a:lnTo>
                <a:lnTo>
                  <a:pt x="1987904" y="48006"/>
                </a:lnTo>
                <a:lnTo>
                  <a:pt x="1985899" y="38100"/>
                </a:lnTo>
                <a:lnTo>
                  <a:pt x="1987904" y="28194"/>
                </a:lnTo>
                <a:close/>
              </a:path>
              <a:path w="2062479" h="76200">
                <a:moveTo>
                  <a:pt x="2019300" y="28194"/>
                </a:moveTo>
                <a:lnTo>
                  <a:pt x="1999488" y="28194"/>
                </a:lnTo>
                <a:lnTo>
                  <a:pt x="1999488" y="48006"/>
                </a:lnTo>
                <a:lnTo>
                  <a:pt x="2019300" y="48006"/>
                </a:lnTo>
                <a:lnTo>
                  <a:pt x="2019300" y="28194"/>
                </a:lnTo>
                <a:close/>
              </a:path>
              <a:path w="2062479" h="76200">
                <a:moveTo>
                  <a:pt x="2023999" y="28194"/>
                </a:moveTo>
                <a:lnTo>
                  <a:pt x="2019300" y="28194"/>
                </a:lnTo>
                <a:lnTo>
                  <a:pt x="2019300" y="48006"/>
                </a:lnTo>
                <a:lnTo>
                  <a:pt x="2023999" y="48006"/>
                </a:lnTo>
                <a:lnTo>
                  <a:pt x="2023999" y="28194"/>
                </a:lnTo>
                <a:close/>
              </a:path>
              <a:path w="2062479" h="76200">
                <a:moveTo>
                  <a:pt x="2060105" y="28194"/>
                </a:moveTo>
                <a:lnTo>
                  <a:pt x="2023999" y="28194"/>
                </a:lnTo>
                <a:lnTo>
                  <a:pt x="2023999" y="48006"/>
                </a:lnTo>
                <a:lnTo>
                  <a:pt x="2060105" y="48006"/>
                </a:lnTo>
                <a:lnTo>
                  <a:pt x="2062099" y="38100"/>
                </a:lnTo>
                <a:lnTo>
                  <a:pt x="2060105" y="28194"/>
                </a:lnTo>
                <a:close/>
              </a:path>
            </a:pathLst>
          </a:custGeom>
          <a:solidFill>
            <a:srgbClr val="17A0B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object 10"/>
          <p:cNvSpPr/>
          <p:nvPr/>
        </p:nvSpPr>
        <p:spPr>
          <a:xfrm>
            <a:off x="6248280" y="3576096"/>
            <a:ext cx="2062480" cy="76200"/>
          </a:xfrm>
          <a:custGeom>
            <a:avLst/>
            <a:gdLst/>
            <a:ahLst/>
            <a:cxnLst/>
            <a:rect l="l" t="t" r="r" b="b"/>
            <a:pathLst>
              <a:path w="2062479" h="76200">
                <a:moveTo>
                  <a:pt x="38100" y="0"/>
                </a:move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4206" y="48006"/>
                </a:lnTo>
                <a:lnTo>
                  <a:pt x="38100" y="48006"/>
                </a:lnTo>
                <a:lnTo>
                  <a:pt x="38100" y="28193"/>
                </a:lnTo>
                <a:lnTo>
                  <a:pt x="74206" y="28193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  <a:path w="2062479" h="76200">
                <a:moveTo>
                  <a:pt x="74206" y="28193"/>
                </a:moveTo>
                <a:lnTo>
                  <a:pt x="38100" y="28193"/>
                </a:lnTo>
                <a:lnTo>
                  <a:pt x="38100" y="48006"/>
                </a:lnTo>
                <a:lnTo>
                  <a:pt x="74206" y="48006"/>
                </a:lnTo>
                <a:lnTo>
                  <a:pt x="76200" y="38100"/>
                </a:lnTo>
                <a:lnTo>
                  <a:pt x="74206" y="28193"/>
                </a:lnTo>
                <a:close/>
              </a:path>
              <a:path w="2062479" h="76200">
                <a:moveTo>
                  <a:pt x="97535" y="28193"/>
                </a:moveTo>
                <a:lnTo>
                  <a:pt x="74206" y="28193"/>
                </a:lnTo>
                <a:lnTo>
                  <a:pt x="76200" y="38100"/>
                </a:lnTo>
                <a:lnTo>
                  <a:pt x="74206" y="48006"/>
                </a:lnTo>
                <a:lnTo>
                  <a:pt x="97535" y="48006"/>
                </a:lnTo>
                <a:lnTo>
                  <a:pt x="97535" y="28193"/>
                </a:lnTo>
                <a:close/>
              </a:path>
              <a:path w="2062479" h="76200">
                <a:moveTo>
                  <a:pt x="176783" y="28193"/>
                </a:moveTo>
                <a:lnTo>
                  <a:pt x="117347" y="28193"/>
                </a:lnTo>
                <a:lnTo>
                  <a:pt x="117347" y="48006"/>
                </a:lnTo>
                <a:lnTo>
                  <a:pt x="176783" y="48006"/>
                </a:lnTo>
                <a:lnTo>
                  <a:pt x="176783" y="28193"/>
                </a:lnTo>
                <a:close/>
              </a:path>
              <a:path w="2062479" h="76200">
                <a:moveTo>
                  <a:pt x="256031" y="28193"/>
                </a:moveTo>
                <a:lnTo>
                  <a:pt x="196595" y="28193"/>
                </a:lnTo>
                <a:lnTo>
                  <a:pt x="196595" y="48006"/>
                </a:lnTo>
                <a:lnTo>
                  <a:pt x="256031" y="48006"/>
                </a:lnTo>
                <a:lnTo>
                  <a:pt x="256031" y="28193"/>
                </a:lnTo>
                <a:close/>
              </a:path>
              <a:path w="2062479" h="76200">
                <a:moveTo>
                  <a:pt x="335279" y="28193"/>
                </a:moveTo>
                <a:lnTo>
                  <a:pt x="275843" y="28193"/>
                </a:lnTo>
                <a:lnTo>
                  <a:pt x="275843" y="48006"/>
                </a:lnTo>
                <a:lnTo>
                  <a:pt x="335279" y="48006"/>
                </a:lnTo>
                <a:lnTo>
                  <a:pt x="335279" y="28193"/>
                </a:lnTo>
                <a:close/>
              </a:path>
              <a:path w="2062479" h="76200">
                <a:moveTo>
                  <a:pt x="414527" y="28193"/>
                </a:moveTo>
                <a:lnTo>
                  <a:pt x="355091" y="28193"/>
                </a:lnTo>
                <a:lnTo>
                  <a:pt x="355091" y="48006"/>
                </a:lnTo>
                <a:lnTo>
                  <a:pt x="414527" y="48006"/>
                </a:lnTo>
                <a:lnTo>
                  <a:pt x="414527" y="28193"/>
                </a:lnTo>
                <a:close/>
              </a:path>
              <a:path w="2062479" h="76200">
                <a:moveTo>
                  <a:pt x="493775" y="28193"/>
                </a:moveTo>
                <a:lnTo>
                  <a:pt x="434339" y="28193"/>
                </a:lnTo>
                <a:lnTo>
                  <a:pt x="434339" y="48006"/>
                </a:lnTo>
                <a:lnTo>
                  <a:pt x="493775" y="48006"/>
                </a:lnTo>
                <a:lnTo>
                  <a:pt x="493775" y="28193"/>
                </a:lnTo>
                <a:close/>
              </a:path>
              <a:path w="2062479" h="76200">
                <a:moveTo>
                  <a:pt x="573024" y="28193"/>
                </a:moveTo>
                <a:lnTo>
                  <a:pt x="513588" y="28193"/>
                </a:lnTo>
                <a:lnTo>
                  <a:pt x="513588" y="48006"/>
                </a:lnTo>
                <a:lnTo>
                  <a:pt x="573024" y="48006"/>
                </a:lnTo>
                <a:lnTo>
                  <a:pt x="573024" y="28193"/>
                </a:lnTo>
                <a:close/>
              </a:path>
              <a:path w="2062479" h="76200">
                <a:moveTo>
                  <a:pt x="652271" y="28193"/>
                </a:moveTo>
                <a:lnTo>
                  <a:pt x="592835" y="28193"/>
                </a:lnTo>
                <a:lnTo>
                  <a:pt x="592835" y="48006"/>
                </a:lnTo>
                <a:lnTo>
                  <a:pt x="652271" y="48006"/>
                </a:lnTo>
                <a:lnTo>
                  <a:pt x="652271" y="28193"/>
                </a:lnTo>
                <a:close/>
              </a:path>
              <a:path w="2062479" h="76200">
                <a:moveTo>
                  <a:pt x="731519" y="28193"/>
                </a:moveTo>
                <a:lnTo>
                  <a:pt x="672083" y="28193"/>
                </a:lnTo>
                <a:lnTo>
                  <a:pt x="672083" y="48006"/>
                </a:lnTo>
                <a:lnTo>
                  <a:pt x="731519" y="48006"/>
                </a:lnTo>
                <a:lnTo>
                  <a:pt x="731519" y="28193"/>
                </a:lnTo>
                <a:close/>
              </a:path>
              <a:path w="2062479" h="76200">
                <a:moveTo>
                  <a:pt x="810767" y="28193"/>
                </a:moveTo>
                <a:lnTo>
                  <a:pt x="751331" y="28193"/>
                </a:lnTo>
                <a:lnTo>
                  <a:pt x="751331" y="48006"/>
                </a:lnTo>
                <a:lnTo>
                  <a:pt x="810767" y="48006"/>
                </a:lnTo>
                <a:lnTo>
                  <a:pt x="810767" y="28193"/>
                </a:lnTo>
                <a:close/>
              </a:path>
              <a:path w="2062479" h="76200">
                <a:moveTo>
                  <a:pt x="890015" y="28193"/>
                </a:moveTo>
                <a:lnTo>
                  <a:pt x="830579" y="28193"/>
                </a:lnTo>
                <a:lnTo>
                  <a:pt x="830579" y="48006"/>
                </a:lnTo>
                <a:lnTo>
                  <a:pt x="890015" y="48006"/>
                </a:lnTo>
                <a:lnTo>
                  <a:pt x="890015" y="28193"/>
                </a:lnTo>
                <a:close/>
              </a:path>
              <a:path w="2062479" h="76200">
                <a:moveTo>
                  <a:pt x="969263" y="28193"/>
                </a:moveTo>
                <a:lnTo>
                  <a:pt x="909827" y="28193"/>
                </a:lnTo>
                <a:lnTo>
                  <a:pt x="909827" y="48006"/>
                </a:lnTo>
                <a:lnTo>
                  <a:pt x="969263" y="48006"/>
                </a:lnTo>
                <a:lnTo>
                  <a:pt x="969263" y="28193"/>
                </a:lnTo>
                <a:close/>
              </a:path>
              <a:path w="2062479" h="76200">
                <a:moveTo>
                  <a:pt x="1048512" y="28193"/>
                </a:moveTo>
                <a:lnTo>
                  <a:pt x="989076" y="28193"/>
                </a:lnTo>
                <a:lnTo>
                  <a:pt x="989076" y="48006"/>
                </a:lnTo>
                <a:lnTo>
                  <a:pt x="1048512" y="48006"/>
                </a:lnTo>
                <a:lnTo>
                  <a:pt x="1048512" y="28193"/>
                </a:lnTo>
                <a:close/>
              </a:path>
              <a:path w="2062479" h="76200">
                <a:moveTo>
                  <a:pt x="1127759" y="28193"/>
                </a:moveTo>
                <a:lnTo>
                  <a:pt x="1068324" y="28193"/>
                </a:lnTo>
                <a:lnTo>
                  <a:pt x="1068324" y="48006"/>
                </a:lnTo>
                <a:lnTo>
                  <a:pt x="1127759" y="48006"/>
                </a:lnTo>
                <a:lnTo>
                  <a:pt x="1127759" y="28193"/>
                </a:lnTo>
                <a:close/>
              </a:path>
              <a:path w="2062479" h="76200">
                <a:moveTo>
                  <a:pt x="1207007" y="28193"/>
                </a:moveTo>
                <a:lnTo>
                  <a:pt x="1147571" y="28193"/>
                </a:lnTo>
                <a:lnTo>
                  <a:pt x="1147571" y="48006"/>
                </a:lnTo>
                <a:lnTo>
                  <a:pt x="1207007" y="48006"/>
                </a:lnTo>
                <a:lnTo>
                  <a:pt x="1207007" y="28193"/>
                </a:lnTo>
                <a:close/>
              </a:path>
              <a:path w="2062479" h="76200">
                <a:moveTo>
                  <a:pt x="1286255" y="28193"/>
                </a:moveTo>
                <a:lnTo>
                  <a:pt x="1226820" y="28193"/>
                </a:lnTo>
                <a:lnTo>
                  <a:pt x="1226820" y="48006"/>
                </a:lnTo>
                <a:lnTo>
                  <a:pt x="1286255" y="48006"/>
                </a:lnTo>
                <a:lnTo>
                  <a:pt x="1286255" y="28193"/>
                </a:lnTo>
                <a:close/>
              </a:path>
              <a:path w="2062479" h="76200">
                <a:moveTo>
                  <a:pt x="1365503" y="28193"/>
                </a:moveTo>
                <a:lnTo>
                  <a:pt x="1306068" y="28193"/>
                </a:lnTo>
                <a:lnTo>
                  <a:pt x="1306068" y="48006"/>
                </a:lnTo>
                <a:lnTo>
                  <a:pt x="1365503" y="48006"/>
                </a:lnTo>
                <a:lnTo>
                  <a:pt x="1365503" y="28193"/>
                </a:lnTo>
                <a:close/>
              </a:path>
              <a:path w="2062479" h="76200">
                <a:moveTo>
                  <a:pt x="1444752" y="28193"/>
                </a:moveTo>
                <a:lnTo>
                  <a:pt x="1385315" y="28193"/>
                </a:lnTo>
                <a:lnTo>
                  <a:pt x="1385315" y="48006"/>
                </a:lnTo>
                <a:lnTo>
                  <a:pt x="1444752" y="48006"/>
                </a:lnTo>
                <a:lnTo>
                  <a:pt x="1444752" y="28193"/>
                </a:lnTo>
                <a:close/>
              </a:path>
              <a:path w="2062479" h="76200">
                <a:moveTo>
                  <a:pt x="1524000" y="28193"/>
                </a:moveTo>
                <a:lnTo>
                  <a:pt x="1464563" y="28193"/>
                </a:lnTo>
                <a:lnTo>
                  <a:pt x="1464563" y="48006"/>
                </a:lnTo>
                <a:lnTo>
                  <a:pt x="1524000" y="48006"/>
                </a:lnTo>
                <a:lnTo>
                  <a:pt x="1524000" y="28193"/>
                </a:lnTo>
                <a:close/>
              </a:path>
              <a:path w="2062479" h="76200">
                <a:moveTo>
                  <a:pt x="1603248" y="28193"/>
                </a:moveTo>
                <a:lnTo>
                  <a:pt x="1543811" y="28193"/>
                </a:lnTo>
                <a:lnTo>
                  <a:pt x="1543811" y="48006"/>
                </a:lnTo>
                <a:lnTo>
                  <a:pt x="1603248" y="48006"/>
                </a:lnTo>
                <a:lnTo>
                  <a:pt x="1603248" y="28193"/>
                </a:lnTo>
                <a:close/>
              </a:path>
              <a:path w="2062479" h="76200">
                <a:moveTo>
                  <a:pt x="1682496" y="28193"/>
                </a:moveTo>
                <a:lnTo>
                  <a:pt x="1623059" y="28193"/>
                </a:lnTo>
                <a:lnTo>
                  <a:pt x="1623059" y="48006"/>
                </a:lnTo>
                <a:lnTo>
                  <a:pt x="1682496" y="48006"/>
                </a:lnTo>
                <a:lnTo>
                  <a:pt x="1682496" y="28193"/>
                </a:lnTo>
                <a:close/>
              </a:path>
              <a:path w="2062479" h="76200">
                <a:moveTo>
                  <a:pt x="1761744" y="28193"/>
                </a:moveTo>
                <a:lnTo>
                  <a:pt x="1702307" y="28193"/>
                </a:lnTo>
                <a:lnTo>
                  <a:pt x="1702307" y="48006"/>
                </a:lnTo>
                <a:lnTo>
                  <a:pt x="1761744" y="48006"/>
                </a:lnTo>
                <a:lnTo>
                  <a:pt x="1761744" y="28193"/>
                </a:lnTo>
                <a:close/>
              </a:path>
              <a:path w="2062479" h="76200">
                <a:moveTo>
                  <a:pt x="1840991" y="28193"/>
                </a:moveTo>
                <a:lnTo>
                  <a:pt x="1781555" y="28193"/>
                </a:lnTo>
                <a:lnTo>
                  <a:pt x="1781555" y="48006"/>
                </a:lnTo>
                <a:lnTo>
                  <a:pt x="1840991" y="48006"/>
                </a:lnTo>
                <a:lnTo>
                  <a:pt x="1840991" y="28193"/>
                </a:lnTo>
                <a:close/>
              </a:path>
              <a:path w="2062479" h="76200">
                <a:moveTo>
                  <a:pt x="1920239" y="28193"/>
                </a:moveTo>
                <a:lnTo>
                  <a:pt x="1860803" y="28193"/>
                </a:lnTo>
                <a:lnTo>
                  <a:pt x="1860803" y="48006"/>
                </a:lnTo>
                <a:lnTo>
                  <a:pt x="1920239" y="48006"/>
                </a:lnTo>
                <a:lnTo>
                  <a:pt x="1920239" y="28193"/>
                </a:lnTo>
                <a:close/>
              </a:path>
              <a:path w="2062479" h="76200">
                <a:moveTo>
                  <a:pt x="2023999" y="0"/>
                </a:moveTo>
                <a:lnTo>
                  <a:pt x="2009205" y="2988"/>
                </a:lnTo>
                <a:lnTo>
                  <a:pt x="1997090" y="11144"/>
                </a:lnTo>
                <a:lnTo>
                  <a:pt x="1988905" y="23252"/>
                </a:lnTo>
                <a:lnTo>
                  <a:pt x="1985899" y="38100"/>
                </a:lnTo>
                <a:lnTo>
                  <a:pt x="1988905" y="52947"/>
                </a:lnTo>
                <a:lnTo>
                  <a:pt x="1997090" y="65055"/>
                </a:lnTo>
                <a:lnTo>
                  <a:pt x="2009205" y="73211"/>
                </a:lnTo>
                <a:lnTo>
                  <a:pt x="2023999" y="76200"/>
                </a:lnTo>
                <a:lnTo>
                  <a:pt x="2038846" y="73211"/>
                </a:lnTo>
                <a:lnTo>
                  <a:pt x="2050954" y="65055"/>
                </a:lnTo>
                <a:lnTo>
                  <a:pt x="2059110" y="52947"/>
                </a:lnTo>
                <a:lnTo>
                  <a:pt x="2060105" y="48006"/>
                </a:lnTo>
                <a:lnTo>
                  <a:pt x="1999487" y="48006"/>
                </a:lnTo>
                <a:lnTo>
                  <a:pt x="1999487" y="28193"/>
                </a:lnTo>
                <a:lnTo>
                  <a:pt x="2060105" y="28193"/>
                </a:lnTo>
                <a:lnTo>
                  <a:pt x="2059110" y="23252"/>
                </a:lnTo>
                <a:lnTo>
                  <a:pt x="2050954" y="11144"/>
                </a:lnTo>
                <a:lnTo>
                  <a:pt x="2038846" y="2988"/>
                </a:lnTo>
                <a:lnTo>
                  <a:pt x="2023999" y="0"/>
                </a:lnTo>
                <a:close/>
              </a:path>
              <a:path w="2062479" h="76200">
                <a:moveTo>
                  <a:pt x="1987904" y="28193"/>
                </a:moveTo>
                <a:lnTo>
                  <a:pt x="1940052" y="28193"/>
                </a:lnTo>
                <a:lnTo>
                  <a:pt x="1940052" y="48006"/>
                </a:lnTo>
                <a:lnTo>
                  <a:pt x="1987904" y="48006"/>
                </a:lnTo>
                <a:lnTo>
                  <a:pt x="1985899" y="38100"/>
                </a:lnTo>
                <a:lnTo>
                  <a:pt x="1987904" y="28193"/>
                </a:lnTo>
                <a:close/>
              </a:path>
              <a:path w="2062479" h="76200">
                <a:moveTo>
                  <a:pt x="2019300" y="28193"/>
                </a:moveTo>
                <a:lnTo>
                  <a:pt x="1999487" y="28193"/>
                </a:lnTo>
                <a:lnTo>
                  <a:pt x="1999487" y="48006"/>
                </a:lnTo>
                <a:lnTo>
                  <a:pt x="2019300" y="48006"/>
                </a:lnTo>
                <a:lnTo>
                  <a:pt x="2019300" y="28193"/>
                </a:lnTo>
                <a:close/>
              </a:path>
              <a:path w="2062479" h="76200">
                <a:moveTo>
                  <a:pt x="2023999" y="28193"/>
                </a:moveTo>
                <a:lnTo>
                  <a:pt x="2019300" y="28193"/>
                </a:lnTo>
                <a:lnTo>
                  <a:pt x="2019300" y="48006"/>
                </a:lnTo>
                <a:lnTo>
                  <a:pt x="2023999" y="48006"/>
                </a:lnTo>
                <a:lnTo>
                  <a:pt x="2023999" y="28193"/>
                </a:lnTo>
                <a:close/>
              </a:path>
              <a:path w="2062479" h="76200">
                <a:moveTo>
                  <a:pt x="2060105" y="28193"/>
                </a:moveTo>
                <a:lnTo>
                  <a:pt x="2023999" y="28193"/>
                </a:lnTo>
                <a:lnTo>
                  <a:pt x="2023999" y="48006"/>
                </a:lnTo>
                <a:lnTo>
                  <a:pt x="2060105" y="48006"/>
                </a:lnTo>
                <a:lnTo>
                  <a:pt x="2062099" y="38100"/>
                </a:lnTo>
                <a:lnTo>
                  <a:pt x="2060105" y="28193"/>
                </a:lnTo>
                <a:close/>
              </a:path>
            </a:pathLst>
          </a:custGeom>
          <a:solidFill>
            <a:srgbClr val="17A0B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object 12"/>
          <p:cNvSpPr/>
          <p:nvPr/>
        </p:nvSpPr>
        <p:spPr>
          <a:xfrm>
            <a:off x="1630181" y="2567662"/>
            <a:ext cx="504825" cy="416559"/>
          </a:xfrm>
          <a:custGeom>
            <a:avLst/>
            <a:gdLst/>
            <a:ahLst/>
            <a:cxnLst/>
            <a:rect l="l" t="t" r="r" b="b"/>
            <a:pathLst>
              <a:path w="504825" h="416560">
                <a:moveTo>
                  <a:pt x="392810" y="357885"/>
                </a:moveTo>
                <a:lnTo>
                  <a:pt x="301497" y="357885"/>
                </a:lnTo>
                <a:lnTo>
                  <a:pt x="332230" y="383262"/>
                </a:lnTo>
                <a:lnTo>
                  <a:pt x="361997" y="398684"/>
                </a:lnTo>
                <a:lnTo>
                  <a:pt x="401456" y="408249"/>
                </a:lnTo>
                <a:lnTo>
                  <a:pt x="461264" y="416051"/>
                </a:lnTo>
                <a:lnTo>
                  <a:pt x="427565" y="397569"/>
                </a:lnTo>
                <a:lnTo>
                  <a:pt x="409416" y="382968"/>
                </a:lnTo>
                <a:lnTo>
                  <a:pt x="400077" y="370367"/>
                </a:lnTo>
                <a:lnTo>
                  <a:pt x="392810" y="357885"/>
                </a:lnTo>
                <a:close/>
              </a:path>
              <a:path w="504825" h="416560">
                <a:moveTo>
                  <a:pt x="452501" y="89280"/>
                </a:moveTo>
                <a:lnTo>
                  <a:pt x="398272" y="89280"/>
                </a:lnTo>
                <a:lnTo>
                  <a:pt x="398272" y="230124"/>
                </a:lnTo>
                <a:lnTo>
                  <a:pt x="394194" y="250348"/>
                </a:lnTo>
                <a:lnTo>
                  <a:pt x="383079" y="266858"/>
                </a:lnTo>
                <a:lnTo>
                  <a:pt x="366607" y="277987"/>
                </a:lnTo>
                <a:lnTo>
                  <a:pt x="346456" y="282066"/>
                </a:lnTo>
                <a:lnTo>
                  <a:pt x="217424" y="282066"/>
                </a:lnTo>
                <a:lnTo>
                  <a:pt x="194321" y="296489"/>
                </a:lnTo>
                <a:lnTo>
                  <a:pt x="171958" y="308673"/>
                </a:lnTo>
                <a:lnTo>
                  <a:pt x="149308" y="318857"/>
                </a:lnTo>
                <a:lnTo>
                  <a:pt x="125349" y="327278"/>
                </a:lnTo>
                <a:lnTo>
                  <a:pt x="133139" y="339669"/>
                </a:lnTo>
                <a:lnTo>
                  <a:pt x="144049" y="349345"/>
                </a:lnTo>
                <a:lnTo>
                  <a:pt x="157388" y="355639"/>
                </a:lnTo>
                <a:lnTo>
                  <a:pt x="172466" y="357885"/>
                </a:lnTo>
                <a:lnTo>
                  <a:pt x="452501" y="357885"/>
                </a:lnTo>
                <a:lnTo>
                  <a:pt x="472725" y="353806"/>
                </a:lnTo>
                <a:lnTo>
                  <a:pt x="489235" y="342677"/>
                </a:lnTo>
                <a:lnTo>
                  <a:pt x="500364" y="326167"/>
                </a:lnTo>
                <a:lnTo>
                  <a:pt x="504444" y="305943"/>
                </a:lnTo>
                <a:lnTo>
                  <a:pt x="504444" y="141096"/>
                </a:lnTo>
                <a:lnTo>
                  <a:pt x="500364" y="120945"/>
                </a:lnTo>
                <a:lnTo>
                  <a:pt x="489235" y="104473"/>
                </a:lnTo>
                <a:lnTo>
                  <a:pt x="472725" y="93358"/>
                </a:lnTo>
                <a:lnTo>
                  <a:pt x="452501" y="89280"/>
                </a:lnTo>
                <a:close/>
              </a:path>
              <a:path w="504825" h="416560">
                <a:moveTo>
                  <a:pt x="202946" y="268604"/>
                </a:moveTo>
                <a:lnTo>
                  <a:pt x="111633" y="268604"/>
                </a:lnTo>
                <a:lnTo>
                  <a:pt x="94547" y="285464"/>
                </a:lnTo>
                <a:lnTo>
                  <a:pt x="78295" y="296417"/>
                </a:lnTo>
                <a:lnTo>
                  <a:pt x="21717" y="325754"/>
                </a:lnTo>
                <a:lnTo>
                  <a:pt x="83109" y="317646"/>
                </a:lnTo>
                <a:lnTo>
                  <a:pt x="126904" y="307657"/>
                </a:lnTo>
                <a:lnTo>
                  <a:pt x="163413" y="292429"/>
                </a:lnTo>
                <a:lnTo>
                  <a:pt x="202946" y="268604"/>
                </a:lnTo>
                <a:close/>
              </a:path>
              <a:path w="504825" h="416560">
                <a:moveTo>
                  <a:pt x="331978" y="0"/>
                </a:moveTo>
                <a:lnTo>
                  <a:pt x="51943" y="0"/>
                </a:lnTo>
                <a:lnTo>
                  <a:pt x="31718" y="4077"/>
                </a:lnTo>
                <a:lnTo>
                  <a:pt x="15208" y="15192"/>
                </a:lnTo>
                <a:lnTo>
                  <a:pt x="4079" y="31664"/>
                </a:lnTo>
                <a:lnTo>
                  <a:pt x="0" y="51815"/>
                </a:lnTo>
                <a:lnTo>
                  <a:pt x="0" y="216662"/>
                </a:lnTo>
                <a:lnTo>
                  <a:pt x="4079" y="236886"/>
                </a:lnTo>
                <a:lnTo>
                  <a:pt x="15208" y="253396"/>
                </a:lnTo>
                <a:lnTo>
                  <a:pt x="31718" y="264525"/>
                </a:lnTo>
                <a:lnTo>
                  <a:pt x="51943" y="268604"/>
                </a:lnTo>
                <a:lnTo>
                  <a:pt x="331978" y="268604"/>
                </a:lnTo>
                <a:lnTo>
                  <a:pt x="352129" y="264525"/>
                </a:lnTo>
                <a:lnTo>
                  <a:pt x="368601" y="253396"/>
                </a:lnTo>
                <a:lnTo>
                  <a:pt x="379716" y="236886"/>
                </a:lnTo>
                <a:lnTo>
                  <a:pt x="383794" y="216662"/>
                </a:lnTo>
                <a:lnTo>
                  <a:pt x="383794" y="163194"/>
                </a:lnTo>
                <a:lnTo>
                  <a:pt x="96393" y="163194"/>
                </a:lnTo>
                <a:lnTo>
                  <a:pt x="84837" y="160855"/>
                </a:lnTo>
                <a:lnTo>
                  <a:pt x="75390" y="154479"/>
                </a:lnTo>
                <a:lnTo>
                  <a:pt x="69014" y="145032"/>
                </a:lnTo>
                <a:lnTo>
                  <a:pt x="66675" y="133476"/>
                </a:lnTo>
                <a:lnTo>
                  <a:pt x="69014" y="121848"/>
                </a:lnTo>
                <a:lnTo>
                  <a:pt x="75390" y="112363"/>
                </a:lnTo>
                <a:lnTo>
                  <a:pt x="84837" y="105973"/>
                </a:lnTo>
                <a:lnTo>
                  <a:pt x="96393" y="103631"/>
                </a:lnTo>
                <a:lnTo>
                  <a:pt x="383794" y="103631"/>
                </a:lnTo>
                <a:lnTo>
                  <a:pt x="383794" y="51815"/>
                </a:lnTo>
                <a:lnTo>
                  <a:pt x="379716" y="31664"/>
                </a:lnTo>
                <a:lnTo>
                  <a:pt x="368601" y="15192"/>
                </a:lnTo>
                <a:lnTo>
                  <a:pt x="352129" y="4077"/>
                </a:lnTo>
                <a:lnTo>
                  <a:pt x="331978" y="0"/>
                </a:lnTo>
                <a:close/>
              </a:path>
              <a:path w="504825" h="416560">
                <a:moveTo>
                  <a:pt x="191897" y="103631"/>
                </a:moveTo>
                <a:lnTo>
                  <a:pt x="96393" y="103631"/>
                </a:lnTo>
                <a:lnTo>
                  <a:pt x="108001" y="105973"/>
                </a:lnTo>
                <a:lnTo>
                  <a:pt x="117443" y="112363"/>
                </a:lnTo>
                <a:lnTo>
                  <a:pt x="123789" y="121848"/>
                </a:lnTo>
                <a:lnTo>
                  <a:pt x="126111" y="133476"/>
                </a:lnTo>
                <a:lnTo>
                  <a:pt x="123789" y="145032"/>
                </a:lnTo>
                <a:lnTo>
                  <a:pt x="117443" y="154479"/>
                </a:lnTo>
                <a:lnTo>
                  <a:pt x="108001" y="160855"/>
                </a:lnTo>
                <a:lnTo>
                  <a:pt x="96393" y="163194"/>
                </a:lnTo>
                <a:lnTo>
                  <a:pt x="191897" y="163194"/>
                </a:lnTo>
                <a:lnTo>
                  <a:pt x="180341" y="160855"/>
                </a:lnTo>
                <a:lnTo>
                  <a:pt x="170894" y="154479"/>
                </a:lnTo>
                <a:lnTo>
                  <a:pt x="164518" y="145032"/>
                </a:lnTo>
                <a:lnTo>
                  <a:pt x="162179" y="133476"/>
                </a:lnTo>
                <a:lnTo>
                  <a:pt x="164518" y="121848"/>
                </a:lnTo>
                <a:lnTo>
                  <a:pt x="170894" y="112363"/>
                </a:lnTo>
                <a:lnTo>
                  <a:pt x="180341" y="105973"/>
                </a:lnTo>
                <a:lnTo>
                  <a:pt x="191897" y="103631"/>
                </a:lnTo>
                <a:close/>
              </a:path>
              <a:path w="504825" h="416560">
                <a:moveTo>
                  <a:pt x="287401" y="103631"/>
                </a:moveTo>
                <a:lnTo>
                  <a:pt x="191897" y="103631"/>
                </a:lnTo>
                <a:lnTo>
                  <a:pt x="203505" y="105973"/>
                </a:lnTo>
                <a:lnTo>
                  <a:pt x="212947" y="112363"/>
                </a:lnTo>
                <a:lnTo>
                  <a:pt x="219293" y="121848"/>
                </a:lnTo>
                <a:lnTo>
                  <a:pt x="221615" y="133476"/>
                </a:lnTo>
                <a:lnTo>
                  <a:pt x="219293" y="145032"/>
                </a:lnTo>
                <a:lnTo>
                  <a:pt x="212947" y="154479"/>
                </a:lnTo>
                <a:lnTo>
                  <a:pt x="203505" y="160855"/>
                </a:lnTo>
                <a:lnTo>
                  <a:pt x="191897" y="163194"/>
                </a:lnTo>
                <a:lnTo>
                  <a:pt x="287401" y="163194"/>
                </a:lnTo>
                <a:lnTo>
                  <a:pt x="275845" y="160855"/>
                </a:lnTo>
                <a:lnTo>
                  <a:pt x="266398" y="154479"/>
                </a:lnTo>
                <a:lnTo>
                  <a:pt x="260022" y="145032"/>
                </a:lnTo>
                <a:lnTo>
                  <a:pt x="257683" y="133476"/>
                </a:lnTo>
                <a:lnTo>
                  <a:pt x="260022" y="121848"/>
                </a:lnTo>
                <a:lnTo>
                  <a:pt x="266398" y="112363"/>
                </a:lnTo>
                <a:lnTo>
                  <a:pt x="275845" y="105973"/>
                </a:lnTo>
                <a:lnTo>
                  <a:pt x="287401" y="103631"/>
                </a:lnTo>
                <a:close/>
              </a:path>
              <a:path w="504825" h="416560">
                <a:moveTo>
                  <a:pt x="383794" y="103631"/>
                </a:moveTo>
                <a:lnTo>
                  <a:pt x="287401" y="103631"/>
                </a:lnTo>
                <a:lnTo>
                  <a:pt x="299009" y="105973"/>
                </a:lnTo>
                <a:lnTo>
                  <a:pt x="308451" y="112363"/>
                </a:lnTo>
                <a:lnTo>
                  <a:pt x="314797" y="121848"/>
                </a:lnTo>
                <a:lnTo>
                  <a:pt x="317119" y="133476"/>
                </a:lnTo>
                <a:lnTo>
                  <a:pt x="314797" y="145032"/>
                </a:lnTo>
                <a:lnTo>
                  <a:pt x="308451" y="154479"/>
                </a:lnTo>
                <a:lnTo>
                  <a:pt x="299009" y="160855"/>
                </a:lnTo>
                <a:lnTo>
                  <a:pt x="287401" y="163194"/>
                </a:lnTo>
                <a:lnTo>
                  <a:pt x="383794" y="163194"/>
                </a:lnTo>
                <a:lnTo>
                  <a:pt x="383794" y="103631"/>
                </a:lnTo>
                <a:close/>
              </a:path>
            </a:pathLst>
          </a:custGeom>
          <a:solidFill>
            <a:srgbClr val="17A0B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object 13"/>
          <p:cNvSpPr/>
          <p:nvPr/>
        </p:nvSpPr>
        <p:spPr>
          <a:xfrm>
            <a:off x="4734405" y="2518082"/>
            <a:ext cx="426720" cy="428625"/>
          </a:xfrm>
          <a:custGeom>
            <a:avLst/>
            <a:gdLst/>
            <a:ahLst/>
            <a:cxnLst/>
            <a:rect l="l" t="t" r="r" b="b"/>
            <a:pathLst>
              <a:path w="426720" h="428625">
                <a:moveTo>
                  <a:pt x="151383" y="301117"/>
                </a:moveTo>
                <a:lnTo>
                  <a:pt x="112267" y="301117"/>
                </a:lnTo>
                <a:lnTo>
                  <a:pt x="42672" y="428244"/>
                </a:lnTo>
                <a:lnTo>
                  <a:pt x="81914" y="428244"/>
                </a:lnTo>
                <a:lnTo>
                  <a:pt x="151383" y="301117"/>
                </a:lnTo>
                <a:close/>
              </a:path>
              <a:path w="426720" h="428625">
                <a:moveTo>
                  <a:pt x="314451" y="301117"/>
                </a:moveTo>
                <a:lnTo>
                  <a:pt x="275336" y="301117"/>
                </a:lnTo>
                <a:lnTo>
                  <a:pt x="344804" y="428244"/>
                </a:lnTo>
                <a:lnTo>
                  <a:pt x="384048" y="428244"/>
                </a:lnTo>
                <a:lnTo>
                  <a:pt x="314451" y="301117"/>
                </a:lnTo>
                <a:close/>
              </a:path>
              <a:path w="426720" h="428625">
                <a:moveTo>
                  <a:pt x="426719" y="35305"/>
                </a:moveTo>
                <a:lnTo>
                  <a:pt x="0" y="35305"/>
                </a:lnTo>
                <a:lnTo>
                  <a:pt x="0" y="301117"/>
                </a:lnTo>
                <a:lnTo>
                  <a:pt x="426719" y="301117"/>
                </a:lnTo>
                <a:lnTo>
                  <a:pt x="426719" y="267843"/>
                </a:lnTo>
                <a:lnTo>
                  <a:pt x="33147" y="267843"/>
                </a:lnTo>
                <a:lnTo>
                  <a:pt x="33147" y="68452"/>
                </a:lnTo>
                <a:lnTo>
                  <a:pt x="426719" y="68452"/>
                </a:lnTo>
                <a:lnTo>
                  <a:pt x="426719" y="35305"/>
                </a:lnTo>
                <a:close/>
              </a:path>
              <a:path w="426720" h="428625">
                <a:moveTo>
                  <a:pt x="426719" y="68452"/>
                </a:moveTo>
                <a:lnTo>
                  <a:pt x="393573" y="68452"/>
                </a:lnTo>
                <a:lnTo>
                  <a:pt x="393573" y="267843"/>
                </a:lnTo>
                <a:lnTo>
                  <a:pt x="426719" y="267843"/>
                </a:lnTo>
                <a:lnTo>
                  <a:pt x="426719" y="68452"/>
                </a:lnTo>
                <a:close/>
              </a:path>
              <a:path w="426720" h="428625">
                <a:moveTo>
                  <a:pt x="367411" y="92201"/>
                </a:moveTo>
                <a:lnTo>
                  <a:pt x="59308" y="92201"/>
                </a:lnTo>
                <a:lnTo>
                  <a:pt x="59308" y="244094"/>
                </a:lnTo>
                <a:lnTo>
                  <a:pt x="367411" y="244094"/>
                </a:lnTo>
                <a:lnTo>
                  <a:pt x="367411" y="220852"/>
                </a:lnTo>
                <a:lnTo>
                  <a:pt x="96900" y="220852"/>
                </a:lnTo>
                <a:lnTo>
                  <a:pt x="93472" y="218059"/>
                </a:lnTo>
                <a:lnTo>
                  <a:pt x="90042" y="215391"/>
                </a:lnTo>
                <a:lnTo>
                  <a:pt x="89407" y="210438"/>
                </a:lnTo>
                <a:lnTo>
                  <a:pt x="92075" y="207010"/>
                </a:lnTo>
                <a:lnTo>
                  <a:pt x="131699" y="156717"/>
                </a:lnTo>
                <a:lnTo>
                  <a:pt x="131825" y="156463"/>
                </a:lnTo>
                <a:lnTo>
                  <a:pt x="132206" y="156210"/>
                </a:lnTo>
                <a:lnTo>
                  <a:pt x="132841" y="155321"/>
                </a:lnTo>
                <a:lnTo>
                  <a:pt x="133603" y="154686"/>
                </a:lnTo>
                <a:lnTo>
                  <a:pt x="134492" y="154304"/>
                </a:lnTo>
                <a:lnTo>
                  <a:pt x="135254" y="153797"/>
                </a:lnTo>
                <a:lnTo>
                  <a:pt x="135636" y="153797"/>
                </a:lnTo>
                <a:lnTo>
                  <a:pt x="136143" y="153542"/>
                </a:lnTo>
                <a:lnTo>
                  <a:pt x="136651" y="153415"/>
                </a:lnTo>
                <a:lnTo>
                  <a:pt x="137287" y="153288"/>
                </a:lnTo>
                <a:lnTo>
                  <a:pt x="137540" y="153288"/>
                </a:lnTo>
                <a:lnTo>
                  <a:pt x="138175" y="153162"/>
                </a:lnTo>
                <a:lnTo>
                  <a:pt x="198441" y="153162"/>
                </a:lnTo>
                <a:lnTo>
                  <a:pt x="215518" y="131572"/>
                </a:lnTo>
                <a:lnTo>
                  <a:pt x="216915" y="129921"/>
                </a:lnTo>
                <a:lnTo>
                  <a:pt x="218820" y="128904"/>
                </a:lnTo>
                <a:lnTo>
                  <a:pt x="222885" y="128397"/>
                </a:lnTo>
                <a:lnTo>
                  <a:pt x="314451" y="128397"/>
                </a:lnTo>
                <a:lnTo>
                  <a:pt x="328802" y="114046"/>
                </a:lnTo>
                <a:lnTo>
                  <a:pt x="330835" y="113284"/>
                </a:lnTo>
                <a:lnTo>
                  <a:pt x="367411" y="113284"/>
                </a:lnTo>
                <a:lnTo>
                  <a:pt x="367411" y="92201"/>
                </a:lnTo>
                <a:close/>
              </a:path>
              <a:path w="426720" h="428625">
                <a:moveTo>
                  <a:pt x="139826" y="172085"/>
                </a:moveTo>
                <a:lnTo>
                  <a:pt x="104520" y="216788"/>
                </a:lnTo>
                <a:lnTo>
                  <a:pt x="101853" y="220217"/>
                </a:lnTo>
                <a:lnTo>
                  <a:pt x="96900" y="220852"/>
                </a:lnTo>
                <a:lnTo>
                  <a:pt x="367411" y="220852"/>
                </a:lnTo>
                <a:lnTo>
                  <a:pt x="367411" y="198754"/>
                </a:lnTo>
                <a:lnTo>
                  <a:pt x="178435" y="198754"/>
                </a:lnTo>
                <a:lnTo>
                  <a:pt x="175132" y="196468"/>
                </a:lnTo>
                <a:lnTo>
                  <a:pt x="173989" y="196341"/>
                </a:lnTo>
                <a:lnTo>
                  <a:pt x="172847" y="195834"/>
                </a:lnTo>
                <a:lnTo>
                  <a:pt x="171957" y="195072"/>
                </a:lnTo>
                <a:lnTo>
                  <a:pt x="139826" y="172085"/>
                </a:lnTo>
                <a:close/>
              </a:path>
              <a:path w="426720" h="428625">
                <a:moveTo>
                  <a:pt x="222376" y="148589"/>
                </a:moveTo>
                <a:lnTo>
                  <a:pt x="185674" y="194817"/>
                </a:lnTo>
                <a:lnTo>
                  <a:pt x="183006" y="198120"/>
                </a:lnTo>
                <a:lnTo>
                  <a:pt x="178435" y="198754"/>
                </a:lnTo>
                <a:lnTo>
                  <a:pt x="367411" y="198754"/>
                </a:lnTo>
                <a:lnTo>
                  <a:pt x="367411" y="192277"/>
                </a:lnTo>
                <a:lnTo>
                  <a:pt x="267335" y="192277"/>
                </a:lnTo>
                <a:lnTo>
                  <a:pt x="265175" y="191515"/>
                </a:lnTo>
                <a:lnTo>
                  <a:pt x="222376" y="148589"/>
                </a:lnTo>
                <a:close/>
              </a:path>
              <a:path w="426720" h="428625">
                <a:moveTo>
                  <a:pt x="269493" y="192024"/>
                </a:moveTo>
                <a:lnTo>
                  <a:pt x="267335" y="192277"/>
                </a:lnTo>
                <a:lnTo>
                  <a:pt x="271652" y="192277"/>
                </a:lnTo>
                <a:lnTo>
                  <a:pt x="269493" y="192024"/>
                </a:lnTo>
                <a:close/>
              </a:path>
              <a:path w="426720" h="428625">
                <a:moveTo>
                  <a:pt x="367411" y="113284"/>
                </a:moveTo>
                <a:lnTo>
                  <a:pt x="334899" y="113284"/>
                </a:lnTo>
                <a:lnTo>
                  <a:pt x="336930" y="114046"/>
                </a:lnTo>
                <a:lnTo>
                  <a:pt x="338454" y="115570"/>
                </a:lnTo>
                <a:lnTo>
                  <a:pt x="341629" y="118617"/>
                </a:lnTo>
                <a:lnTo>
                  <a:pt x="341629" y="123698"/>
                </a:lnTo>
                <a:lnTo>
                  <a:pt x="338454" y="126746"/>
                </a:lnTo>
                <a:lnTo>
                  <a:pt x="273812" y="191515"/>
                </a:lnTo>
                <a:lnTo>
                  <a:pt x="271652" y="192277"/>
                </a:lnTo>
                <a:lnTo>
                  <a:pt x="367411" y="192277"/>
                </a:lnTo>
                <a:lnTo>
                  <a:pt x="367411" y="113284"/>
                </a:lnTo>
                <a:close/>
              </a:path>
              <a:path w="426720" h="428625">
                <a:moveTo>
                  <a:pt x="198441" y="153162"/>
                </a:moveTo>
                <a:lnTo>
                  <a:pt x="138937" y="153162"/>
                </a:lnTo>
                <a:lnTo>
                  <a:pt x="139700" y="153415"/>
                </a:lnTo>
                <a:lnTo>
                  <a:pt x="140080" y="153415"/>
                </a:lnTo>
                <a:lnTo>
                  <a:pt x="141224" y="153670"/>
                </a:lnTo>
                <a:lnTo>
                  <a:pt x="142366" y="154177"/>
                </a:lnTo>
                <a:lnTo>
                  <a:pt x="143382" y="154939"/>
                </a:lnTo>
                <a:lnTo>
                  <a:pt x="143637" y="155193"/>
                </a:lnTo>
                <a:lnTo>
                  <a:pt x="177545" y="179577"/>
                </a:lnTo>
                <a:lnTo>
                  <a:pt x="198441" y="153162"/>
                </a:lnTo>
                <a:close/>
              </a:path>
              <a:path w="426720" h="428625">
                <a:moveTo>
                  <a:pt x="314451" y="128397"/>
                </a:moveTo>
                <a:lnTo>
                  <a:pt x="222885" y="128397"/>
                </a:lnTo>
                <a:lnTo>
                  <a:pt x="224916" y="129032"/>
                </a:lnTo>
                <a:lnTo>
                  <a:pt x="226694" y="130301"/>
                </a:lnTo>
                <a:lnTo>
                  <a:pt x="227837" y="131699"/>
                </a:lnTo>
                <a:lnTo>
                  <a:pt x="269493" y="173354"/>
                </a:lnTo>
                <a:lnTo>
                  <a:pt x="314451" y="128397"/>
                </a:lnTo>
                <a:close/>
              </a:path>
              <a:path w="426720" h="428625">
                <a:moveTo>
                  <a:pt x="213360" y="0"/>
                </a:moveTo>
                <a:lnTo>
                  <a:pt x="206009" y="1494"/>
                </a:lnTo>
                <a:lnTo>
                  <a:pt x="199993" y="5572"/>
                </a:lnTo>
                <a:lnTo>
                  <a:pt x="195929" y="11626"/>
                </a:lnTo>
                <a:lnTo>
                  <a:pt x="194437" y="19050"/>
                </a:lnTo>
                <a:lnTo>
                  <a:pt x="194437" y="35305"/>
                </a:lnTo>
                <a:lnTo>
                  <a:pt x="232282" y="35305"/>
                </a:lnTo>
                <a:lnTo>
                  <a:pt x="232282" y="19050"/>
                </a:lnTo>
                <a:lnTo>
                  <a:pt x="230790" y="11626"/>
                </a:lnTo>
                <a:lnTo>
                  <a:pt x="226726" y="5572"/>
                </a:lnTo>
                <a:lnTo>
                  <a:pt x="220710" y="1494"/>
                </a:lnTo>
                <a:lnTo>
                  <a:pt x="213360" y="0"/>
                </a:lnTo>
                <a:close/>
              </a:path>
            </a:pathLst>
          </a:custGeom>
          <a:solidFill>
            <a:srgbClr val="17A0B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object 14"/>
          <p:cNvSpPr/>
          <p:nvPr/>
        </p:nvSpPr>
        <p:spPr>
          <a:xfrm>
            <a:off x="7035645" y="2514594"/>
            <a:ext cx="443865" cy="428625"/>
          </a:xfrm>
          <a:custGeom>
            <a:avLst/>
            <a:gdLst/>
            <a:ahLst/>
            <a:cxnLst/>
            <a:rect l="l" t="t" r="r" b="b"/>
            <a:pathLst>
              <a:path w="443865" h="428625">
                <a:moveTo>
                  <a:pt x="24891" y="40512"/>
                </a:moveTo>
                <a:lnTo>
                  <a:pt x="0" y="40512"/>
                </a:lnTo>
                <a:lnTo>
                  <a:pt x="0" y="428243"/>
                </a:lnTo>
                <a:lnTo>
                  <a:pt x="443484" y="428243"/>
                </a:lnTo>
                <a:lnTo>
                  <a:pt x="443484" y="376681"/>
                </a:lnTo>
                <a:lnTo>
                  <a:pt x="93090" y="376681"/>
                </a:lnTo>
                <a:lnTo>
                  <a:pt x="88646" y="372490"/>
                </a:lnTo>
                <a:lnTo>
                  <a:pt x="88646" y="361949"/>
                </a:lnTo>
                <a:lnTo>
                  <a:pt x="93090" y="357631"/>
                </a:lnTo>
                <a:lnTo>
                  <a:pt x="443484" y="357631"/>
                </a:lnTo>
                <a:lnTo>
                  <a:pt x="443484" y="332866"/>
                </a:lnTo>
                <a:lnTo>
                  <a:pt x="93090" y="332866"/>
                </a:lnTo>
                <a:lnTo>
                  <a:pt x="88646" y="328548"/>
                </a:lnTo>
                <a:lnTo>
                  <a:pt x="88646" y="318007"/>
                </a:lnTo>
                <a:lnTo>
                  <a:pt x="93090" y="313689"/>
                </a:lnTo>
                <a:lnTo>
                  <a:pt x="443484" y="313689"/>
                </a:lnTo>
                <a:lnTo>
                  <a:pt x="443484" y="288924"/>
                </a:lnTo>
                <a:lnTo>
                  <a:pt x="93090" y="288924"/>
                </a:lnTo>
                <a:lnTo>
                  <a:pt x="88646" y="284606"/>
                </a:lnTo>
                <a:lnTo>
                  <a:pt x="88646" y="274065"/>
                </a:lnTo>
                <a:lnTo>
                  <a:pt x="93090" y="269874"/>
                </a:lnTo>
                <a:lnTo>
                  <a:pt x="443484" y="269874"/>
                </a:lnTo>
                <a:lnTo>
                  <a:pt x="443484" y="244982"/>
                </a:lnTo>
                <a:lnTo>
                  <a:pt x="93090" y="244982"/>
                </a:lnTo>
                <a:lnTo>
                  <a:pt x="88646" y="240791"/>
                </a:lnTo>
                <a:lnTo>
                  <a:pt x="88646" y="230250"/>
                </a:lnTo>
                <a:lnTo>
                  <a:pt x="93090" y="225932"/>
                </a:lnTo>
                <a:lnTo>
                  <a:pt x="443484" y="225932"/>
                </a:lnTo>
                <a:lnTo>
                  <a:pt x="443484" y="201040"/>
                </a:lnTo>
                <a:lnTo>
                  <a:pt x="93090" y="201040"/>
                </a:lnTo>
                <a:lnTo>
                  <a:pt x="88646" y="196850"/>
                </a:lnTo>
                <a:lnTo>
                  <a:pt x="88646" y="186308"/>
                </a:lnTo>
                <a:lnTo>
                  <a:pt x="93090" y="181990"/>
                </a:lnTo>
                <a:lnTo>
                  <a:pt x="443484" y="181990"/>
                </a:lnTo>
                <a:lnTo>
                  <a:pt x="443484" y="157225"/>
                </a:lnTo>
                <a:lnTo>
                  <a:pt x="93090" y="157225"/>
                </a:lnTo>
                <a:lnTo>
                  <a:pt x="88646" y="152907"/>
                </a:lnTo>
                <a:lnTo>
                  <a:pt x="88646" y="142366"/>
                </a:lnTo>
                <a:lnTo>
                  <a:pt x="93090" y="138049"/>
                </a:lnTo>
                <a:lnTo>
                  <a:pt x="443484" y="138049"/>
                </a:lnTo>
                <a:lnTo>
                  <a:pt x="443484" y="93344"/>
                </a:lnTo>
                <a:lnTo>
                  <a:pt x="56896" y="93344"/>
                </a:lnTo>
                <a:lnTo>
                  <a:pt x="44448" y="90914"/>
                </a:lnTo>
                <a:lnTo>
                  <a:pt x="34274" y="84280"/>
                </a:lnTo>
                <a:lnTo>
                  <a:pt x="27410" y="74431"/>
                </a:lnTo>
                <a:lnTo>
                  <a:pt x="24891" y="62356"/>
                </a:lnTo>
                <a:lnTo>
                  <a:pt x="24891" y="40512"/>
                </a:lnTo>
                <a:close/>
              </a:path>
              <a:path w="443865" h="428625">
                <a:moveTo>
                  <a:pt x="443484" y="357631"/>
                </a:moveTo>
                <a:lnTo>
                  <a:pt x="350392" y="357631"/>
                </a:lnTo>
                <a:lnTo>
                  <a:pt x="354838" y="361949"/>
                </a:lnTo>
                <a:lnTo>
                  <a:pt x="354838" y="372490"/>
                </a:lnTo>
                <a:lnTo>
                  <a:pt x="350392" y="376681"/>
                </a:lnTo>
                <a:lnTo>
                  <a:pt x="443484" y="376681"/>
                </a:lnTo>
                <a:lnTo>
                  <a:pt x="443484" y="357631"/>
                </a:lnTo>
                <a:close/>
              </a:path>
              <a:path w="443865" h="428625">
                <a:moveTo>
                  <a:pt x="443484" y="313689"/>
                </a:moveTo>
                <a:lnTo>
                  <a:pt x="350392" y="313689"/>
                </a:lnTo>
                <a:lnTo>
                  <a:pt x="354838" y="318007"/>
                </a:lnTo>
                <a:lnTo>
                  <a:pt x="354838" y="328548"/>
                </a:lnTo>
                <a:lnTo>
                  <a:pt x="350392" y="332866"/>
                </a:lnTo>
                <a:lnTo>
                  <a:pt x="443484" y="332866"/>
                </a:lnTo>
                <a:lnTo>
                  <a:pt x="443484" y="313689"/>
                </a:lnTo>
                <a:close/>
              </a:path>
              <a:path w="443865" h="428625">
                <a:moveTo>
                  <a:pt x="443484" y="269874"/>
                </a:moveTo>
                <a:lnTo>
                  <a:pt x="350392" y="269874"/>
                </a:lnTo>
                <a:lnTo>
                  <a:pt x="354838" y="274065"/>
                </a:lnTo>
                <a:lnTo>
                  <a:pt x="354838" y="284606"/>
                </a:lnTo>
                <a:lnTo>
                  <a:pt x="350392" y="288924"/>
                </a:lnTo>
                <a:lnTo>
                  <a:pt x="443484" y="288924"/>
                </a:lnTo>
                <a:lnTo>
                  <a:pt x="443484" y="269874"/>
                </a:lnTo>
                <a:close/>
              </a:path>
              <a:path w="443865" h="428625">
                <a:moveTo>
                  <a:pt x="443484" y="225932"/>
                </a:moveTo>
                <a:lnTo>
                  <a:pt x="350392" y="225932"/>
                </a:lnTo>
                <a:lnTo>
                  <a:pt x="354838" y="230250"/>
                </a:lnTo>
                <a:lnTo>
                  <a:pt x="354838" y="240791"/>
                </a:lnTo>
                <a:lnTo>
                  <a:pt x="350392" y="244982"/>
                </a:lnTo>
                <a:lnTo>
                  <a:pt x="443484" y="244982"/>
                </a:lnTo>
                <a:lnTo>
                  <a:pt x="443484" y="225932"/>
                </a:lnTo>
                <a:close/>
              </a:path>
              <a:path w="443865" h="428625">
                <a:moveTo>
                  <a:pt x="443484" y="181990"/>
                </a:moveTo>
                <a:lnTo>
                  <a:pt x="350392" y="181990"/>
                </a:lnTo>
                <a:lnTo>
                  <a:pt x="354838" y="186308"/>
                </a:lnTo>
                <a:lnTo>
                  <a:pt x="354838" y="196850"/>
                </a:lnTo>
                <a:lnTo>
                  <a:pt x="350392" y="201040"/>
                </a:lnTo>
                <a:lnTo>
                  <a:pt x="443484" y="201040"/>
                </a:lnTo>
                <a:lnTo>
                  <a:pt x="443484" y="181990"/>
                </a:lnTo>
                <a:close/>
              </a:path>
              <a:path w="443865" h="428625">
                <a:moveTo>
                  <a:pt x="443484" y="138049"/>
                </a:moveTo>
                <a:lnTo>
                  <a:pt x="350392" y="138049"/>
                </a:lnTo>
                <a:lnTo>
                  <a:pt x="354838" y="142366"/>
                </a:lnTo>
                <a:lnTo>
                  <a:pt x="354838" y="152907"/>
                </a:lnTo>
                <a:lnTo>
                  <a:pt x="350392" y="157225"/>
                </a:lnTo>
                <a:lnTo>
                  <a:pt x="443484" y="157225"/>
                </a:lnTo>
                <a:lnTo>
                  <a:pt x="443484" y="138049"/>
                </a:lnTo>
                <a:close/>
              </a:path>
              <a:path w="443865" h="428625">
                <a:moveTo>
                  <a:pt x="109854" y="40512"/>
                </a:moveTo>
                <a:lnTo>
                  <a:pt x="89026" y="40512"/>
                </a:lnTo>
                <a:lnTo>
                  <a:pt x="89026" y="62356"/>
                </a:lnTo>
                <a:lnTo>
                  <a:pt x="86506" y="74431"/>
                </a:lnTo>
                <a:lnTo>
                  <a:pt x="79628" y="84280"/>
                </a:lnTo>
                <a:lnTo>
                  <a:pt x="69417" y="90914"/>
                </a:lnTo>
                <a:lnTo>
                  <a:pt x="56896" y="93344"/>
                </a:lnTo>
                <a:lnTo>
                  <a:pt x="141859" y="93344"/>
                </a:lnTo>
                <a:lnTo>
                  <a:pt x="129411" y="90914"/>
                </a:lnTo>
                <a:lnTo>
                  <a:pt x="119237" y="84280"/>
                </a:lnTo>
                <a:lnTo>
                  <a:pt x="112373" y="74431"/>
                </a:lnTo>
                <a:lnTo>
                  <a:pt x="109854" y="62356"/>
                </a:lnTo>
                <a:lnTo>
                  <a:pt x="109854" y="40512"/>
                </a:lnTo>
                <a:close/>
              </a:path>
              <a:path w="443865" h="428625">
                <a:moveTo>
                  <a:pt x="194690" y="40512"/>
                </a:moveTo>
                <a:lnTo>
                  <a:pt x="173862" y="40512"/>
                </a:lnTo>
                <a:lnTo>
                  <a:pt x="173862" y="62356"/>
                </a:lnTo>
                <a:lnTo>
                  <a:pt x="171344" y="74431"/>
                </a:lnTo>
                <a:lnTo>
                  <a:pt x="164480" y="84280"/>
                </a:lnTo>
                <a:lnTo>
                  <a:pt x="154306" y="90914"/>
                </a:lnTo>
                <a:lnTo>
                  <a:pt x="141859" y="93344"/>
                </a:lnTo>
                <a:lnTo>
                  <a:pt x="226822" y="93344"/>
                </a:lnTo>
                <a:lnTo>
                  <a:pt x="214300" y="90914"/>
                </a:lnTo>
                <a:lnTo>
                  <a:pt x="204088" y="84280"/>
                </a:lnTo>
                <a:lnTo>
                  <a:pt x="197211" y="74431"/>
                </a:lnTo>
                <a:lnTo>
                  <a:pt x="194690" y="62356"/>
                </a:lnTo>
                <a:lnTo>
                  <a:pt x="194690" y="40512"/>
                </a:lnTo>
                <a:close/>
              </a:path>
              <a:path w="443865" h="428625">
                <a:moveTo>
                  <a:pt x="279653" y="40512"/>
                </a:moveTo>
                <a:lnTo>
                  <a:pt x="258825" y="40512"/>
                </a:lnTo>
                <a:lnTo>
                  <a:pt x="258825" y="62356"/>
                </a:lnTo>
                <a:lnTo>
                  <a:pt x="256307" y="74431"/>
                </a:lnTo>
                <a:lnTo>
                  <a:pt x="249443" y="84280"/>
                </a:lnTo>
                <a:lnTo>
                  <a:pt x="239269" y="90914"/>
                </a:lnTo>
                <a:lnTo>
                  <a:pt x="226822" y="93344"/>
                </a:lnTo>
                <a:lnTo>
                  <a:pt x="311658" y="93344"/>
                </a:lnTo>
                <a:lnTo>
                  <a:pt x="299210" y="90914"/>
                </a:lnTo>
                <a:lnTo>
                  <a:pt x="289036" y="84280"/>
                </a:lnTo>
                <a:lnTo>
                  <a:pt x="282172" y="74431"/>
                </a:lnTo>
                <a:lnTo>
                  <a:pt x="279653" y="62356"/>
                </a:lnTo>
                <a:lnTo>
                  <a:pt x="279653" y="40512"/>
                </a:lnTo>
                <a:close/>
              </a:path>
              <a:path w="443865" h="428625">
                <a:moveTo>
                  <a:pt x="364616" y="40512"/>
                </a:moveTo>
                <a:lnTo>
                  <a:pt x="343662" y="40512"/>
                </a:lnTo>
                <a:lnTo>
                  <a:pt x="343662" y="62356"/>
                </a:lnTo>
                <a:lnTo>
                  <a:pt x="341161" y="74431"/>
                </a:lnTo>
                <a:lnTo>
                  <a:pt x="334327" y="84280"/>
                </a:lnTo>
                <a:lnTo>
                  <a:pt x="324159" y="90914"/>
                </a:lnTo>
                <a:lnTo>
                  <a:pt x="311658" y="93344"/>
                </a:lnTo>
                <a:lnTo>
                  <a:pt x="396620" y="93344"/>
                </a:lnTo>
                <a:lnTo>
                  <a:pt x="384173" y="90914"/>
                </a:lnTo>
                <a:lnTo>
                  <a:pt x="373999" y="84280"/>
                </a:lnTo>
                <a:lnTo>
                  <a:pt x="367135" y="74431"/>
                </a:lnTo>
                <a:lnTo>
                  <a:pt x="364616" y="62356"/>
                </a:lnTo>
                <a:lnTo>
                  <a:pt x="364616" y="40512"/>
                </a:lnTo>
                <a:close/>
              </a:path>
              <a:path w="443865" h="428625">
                <a:moveTo>
                  <a:pt x="443484" y="40512"/>
                </a:moveTo>
                <a:lnTo>
                  <a:pt x="428624" y="40512"/>
                </a:lnTo>
                <a:lnTo>
                  <a:pt x="428624" y="62356"/>
                </a:lnTo>
                <a:lnTo>
                  <a:pt x="426106" y="74431"/>
                </a:lnTo>
                <a:lnTo>
                  <a:pt x="419242" y="84280"/>
                </a:lnTo>
                <a:lnTo>
                  <a:pt x="409068" y="90914"/>
                </a:lnTo>
                <a:lnTo>
                  <a:pt x="396620" y="93344"/>
                </a:lnTo>
                <a:lnTo>
                  <a:pt x="443484" y="93344"/>
                </a:lnTo>
                <a:lnTo>
                  <a:pt x="443484" y="40512"/>
                </a:lnTo>
                <a:close/>
              </a:path>
              <a:path w="443865" h="428625">
                <a:moveTo>
                  <a:pt x="66421" y="0"/>
                </a:moveTo>
                <a:lnTo>
                  <a:pt x="47371" y="0"/>
                </a:lnTo>
                <a:lnTo>
                  <a:pt x="39750" y="7492"/>
                </a:lnTo>
                <a:lnTo>
                  <a:pt x="39750" y="73659"/>
                </a:lnTo>
                <a:lnTo>
                  <a:pt x="47371" y="81152"/>
                </a:lnTo>
                <a:lnTo>
                  <a:pt x="66421" y="81152"/>
                </a:lnTo>
                <a:lnTo>
                  <a:pt x="74167" y="73659"/>
                </a:lnTo>
                <a:lnTo>
                  <a:pt x="74167" y="7492"/>
                </a:lnTo>
                <a:lnTo>
                  <a:pt x="66421" y="0"/>
                </a:lnTo>
                <a:close/>
              </a:path>
              <a:path w="443865" h="428625">
                <a:moveTo>
                  <a:pt x="151384" y="0"/>
                </a:moveTo>
                <a:lnTo>
                  <a:pt x="132334" y="0"/>
                </a:lnTo>
                <a:lnTo>
                  <a:pt x="124587" y="7492"/>
                </a:lnTo>
                <a:lnTo>
                  <a:pt x="124587" y="73659"/>
                </a:lnTo>
                <a:lnTo>
                  <a:pt x="132334" y="81152"/>
                </a:lnTo>
                <a:lnTo>
                  <a:pt x="151384" y="81152"/>
                </a:lnTo>
                <a:lnTo>
                  <a:pt x="159130" y="73659"/>
                </a:lnTo>
                <a:lnTo>
                  <a:pt x="159130" y="7492"/>
                </a:lnTo>
                <a:lnTo>
                  <a:pt x="151384" y="0"/>
                </a:lnTo>
                <a:close/>
              </a:path>
              <a:path w="443865" h="428625">
                <a:moveTo>
                  <a:pt x="236347" y="0"/>
                </a:moveTo>
                <a:lnTo>
                  <a:pt x="217297" y="0"/>
                </a:lnTo>
                <a:lnTo>
                  <a:pt x="209550" y="7492"/>
                </a:lnTo>
                <a:lnTo>
                  <a:pt x="209550" y="73659"/>
                </a:lnTo>
                <a:lnTo>
                  <a:pt x="217297" y="81152"/>
                </a:lnTo>
                <a:lnTo>
                  <a:pt x="236347" y="81152"/>
                </a:lnTo>
                <a:lnTo>
                  <a:pt x="243966" y="73659"/>
                </a:lnTo>
                <a:lnTo>
                  <a:pt x="243966" y="7492"/>
                </a:lnTo>
                <a:lnTo>
                  <a:pt x="236347" y="0"/>
                </a:lnTo>
                <a:close/>
              </a:path>
              <a:path w="443865" h="428625">
                <a:moveTo>
                  <a:pt x="321183" y="0"/>
                </a:moveTo>
                <a:lnTo>
                  <a:pt x="302133" y="0"/>
                </a:lnTo>
                <a:lnTo>
                  <a:pt x="294386" y="7492"/>
                </a:lnTo>
                <a:lnTo>
                  <a:pt x="294386" y="73659"/>
                </a:lnTo>
                <a:lnTo>
                  <a:pt x="302133" y="81152"/>
                </a:lnTo>
                <a:lnTo>
                  <a:pt x="321183" y="81152"/>
                </a:lnTo>
                <a:lnTo>
                  <a:pt x="328929" y="73659"/>
                </a:lnTo>
                <a:lnTo>
                  <a:pt x="328929" y="7492"/>
                </a:lnTo>
                <a:lnTo>
                  <a:pt x="321183" y="0"/>
                </a:lnTo>
                <a:close/>
              </a:path>
              <a:path w="443865" h="428625">
                <a:moveTo>
                  <a:pt x="406145" y="0"/>
                </a:moveTo>
                <a:lnTo>
                  <a:pt x="387095" y="0"/>
                </a:lnTo>
                <a:lnTo>
                  <a:pt x="379349" y="7492"/>
                </a:lnTo>
                <a:lnTo>
                  <a:pt x="379349" y="73659"/>
                </a:lnTo>
                <a:lnTo>
                  <a:pt x="387095" y="81152"/>
                </a:lnTo>
                <a:lnTo>
                  <a:pt x="406145" y="81152"/>
                </a:lnTo>
                <a:lnTo>
                  <a:pt x="413892" y="73659"/>
                </a:lnTo>
                <a:lnTo>
                  <a:pt x="413892" y="7492"/>
                </a:lnTo>
                <a:lnTo>
                  <a:pt x="406145" y="0"/>
                </a:lnTo>
                <a:close/>
              </a:path>
            </a:pathLst>
          </a:custGeom>
          <a:solidFill>
            <a:srgbClr val="17A0B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object 15"/>
          <p:cNvSpPr txBox="1"/>
          <p:nvPr/>
        </p:nvSpPr>
        <p:spPr>
          <a:xfrm>
            <a:off x="1673642" y="2116784"/>
            <a:ext cx="5128895" cy="2393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" dirty="0" err="1" smtClean="0">
                <a:latin typeface="Georgia"/>
                <a:cs typeface="Georgia"/>
              </a:rPr>
              <a:t>Експертни</a:t>
            </a:r>
            <a:r>
              <a:rPr sz="1400" b="1" spc="-15" dirty="0" smtClean="0">
                <a:latin typeface="Georgia"/>
                <a:cs typeface="Georgia"/>
              </a:rPr>
              <a:t> </a:t>
            </a:r>
            <a:r>
              <a:rPr sz="1400" b="1" dirty="0">
                <a:latin typeface="Georgia"/>
                <a:cs typeface="Georgia"/>
              </a:rPr>
              <a:t>звена към</a:t>
            </a:r>
            <a:r>
              <a:rPr sz="1400" b="1" spc="-15" dirty="0">
                <a:latin typeface="Georgia"/>
                <a:cs typeface="Georgia"/>
              </a:rPr>
              <a:t> </a:t>
            </a:r>
            <a:r>
              <a:rPr sz="1400" b="1" spc="-5" dirty="0">
                <a:latin typeface="Georgia"/>
                <a:cs typeface="Georgia"/>
              </a:rPr>
              <a:t>Регионалния</a:t>
            </a:r>
            <a:r>
              <a:rPr sz="1400" b="1" spc="-15" dirty="0">
                <a:latin typeface="Georgia"/>
                <a:cs typeface="Georgia"/>
              </a:rPr>
              <a:t> </a:t>
            </a:r>
            <a:r>
              <a:rPr sz="1400" b="1" spc="-5" dirty="0">
                <a:latin typeface="Georgia"/>
                <a:cs typeface="Georgia"/>
              </a:rPr>
              <a:t>съвет</a:t>
            </a:r>
            <a:r>
              <a:rPr sz="1400" b="1" spc="-20" dirty="0">
                <a:latin typeface="Georgia"/>
                <a:cs typeface="Georgia"/>
              </a:rPr>
              <a:t> </a:t>
            </a:r>
            <a:r>
              <a:rPr sz="1400" b="1" dirty="0" err="1">
                <a:latin typeface="Georgia"/>
                <a:cs typeface="Georgia"/>
              </a:rPr>
              <a:t>за</a:t>
            </a:r>
            <a:r>
              <a:rPr sz="1400" b="1" spc="15" dirty="0">
                <a:latin typeface="Georgia"/>
                <a:cs typeface="Georgia"/>
              </a:rPr>
              <a:t> </a:t>
            </a:r>
            <a:r>
              <a:rPr sz="1400" b="1" dirty="0" err="1" smtClean="0">
                <a:latin typeface="Georgia"/>
                <a:cs typeface="Georgia"/>
              </a:rPr>
              <a:t>развитие</a:t>
            </a:r>
            <a:endParaRPr sz="1400" dirty="0">
              <a:latin typeface="Georgia"/>
              <a:cs typeface="Georgia"/>
            </a:endParaRPr>
          </a:p>
        </p:txBody>
      </p:sp>
      <p:sp>
        <p:nvSpPr>
          <p:cNvPr id="29" name="object 16"/>
          <p:cNvSpPr txBox="1"/>
          <p:nvPr/>
        </p:nvSpPr>
        <p:spPr>
          <a:xfrm>
            <a:off x="1630181" y="3741026"/>
            <a:ext cx="10017928" cy="2201885"/>
          </a:xfrm>
          <a:prstGeom prst="rect">
            <a:avLst/>
          </a:prstGeom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0" tIns="1270" rIns="0" bIns="0" rtlCol="0">
            <a:spAutoFit/>
          </a:bodyPr>
          <a:lstStyle/>
          <a:p>
            <a:pPr marL="443230" indent="-287020">
              <a:lnSpc>
                <a:spcPct val="100000"/>
              </a:lnSpc>
              <a:buFont typeface="Wingdings"/>
              <a:buChar char=""/>
              <a:tabLst>
                <a:tab pos="443230" algn="l"/>
                <a:tab pos="443865" algn="l"/>
              </a:tabLst>
            </a:pPr>
            <a:r>
              <a:rPr sz="1300" spc="-10" dirty="0" err="1" smtClean="0">
                <a:latin typeface="Georgia"/>
                <a:cs typeface="Georgia"/>
              </a:rPr>
              <a:t>определяне</a:t>
            </a:r>
            <a:r>
              <a:rPr sz="1300" spc="10" dirty="0" smtClean="0">
                <a:latin typeface="Georgia"/>
                <a:cs typeface="Georgia"/>
              </a:rPr>
              <a:t> </a:t>
            </a:r>
            <a:r>
              <a:rPr sz="1300" spc="-5" dirty="0">
                <a:latin typeface="Georgia"/>
                <a:cs typeface="Georgia"/>
              </a:rPr>
              <a:t>на</a:t>
            </a:r>
            <a:r>
              <a:rPr sz="1300" spc="-15" dirty="0">
                <a:latin typeface="Georgia"/>
                <a:cs typeface="Georgia"/>
              </a:rPr>
              <a:t> </a:t>
            </a:r>
            <a:r>
              <a:rPr sz="1300" spc="-10" dirty="0" err="1">
                <a:latin typeface="Georgia"/>
                <a:cs typeface="Georgia"/>
              </a:rPr>
              <a:t>заинтересовани</a:t>
            </a:r>
            <a:r>
              <a:rPr sz="1300" spc="30" dirty="0">
                <a:latin typeface="Georgia"/>
                <a:cs typeface="Georgia"/>
              </a:rPr>
              <a:t> </a:t>
            </a:r>
            <a:r>
              <a:rPr sz="1300" spc="-10" dirty="0" err="1" smtClean="0">
                <a:latin typeface="Georgia"/>
                <a:cs typeface="Georgia"/>
              </a:rPr>
              <a:t>страни</a:t>
            </a:r>
            <a:r>
              <a:rPr lang="bg-BG" sz="1300" spc="-10" dirty="0" smtClean="0">
                <a:latin typeface="Georgia"/>
                <a:cs typeface="Georgia"/>
              </a:rPr>
              <a:t>;</a:t>
            </a:r>
            <a:endParaRPr lang="en-US" sz="1300" spc="-10" dirty="0" smtClean="0">
              <a:latin typeface="Georgia"/>
              <a:cs typeface="Georgia"/>
            </a:endParaRPr>
          </a:p>
          <a:p>
            <a:pPr marL="443230" indent="-287020">
              <a:lnSpc>
                <a:spcPct val="100000"/>
              </a:lnSpc>
              <a:buFont typeface="Wingdings"/>
              <a:buChar char=""/>
              <a:tabLst>
                <a:tab pos="443230" algn="l"/>
                <a:tab pos="443865" algn="l"/>
              </a:tabLst>
            </a:pPr>
            <a:endParaRPr sz="1300" dirty="0">
              <a:latin typeface="Georgia"/>
              <a:cs typeface="Georgia"/>
            </a:endParaRPr>
          </a:p>
          <a:p>
            <a:pPr marL="443230" marR="168910" indent="-287020">
              <a:lnSpc>
                <a:spcPct val="100000"/>
              </a:lnSpc>
              <a:spcBef>
                <a:spcPts val="5"/>
              </a:spcBef>
              <a:buFont typeface="Wingdings"/>
              <a:buChar char=""/>
              <a:tabLst>
                <a:tab pos="443230" algn="l"/>
                <a:tab pos="443865" algn="l"/>
              </a:tabLst>
            </a:pPr>
            <a:r>
              <a:rPr lang="bg-BG" sz="1300" spc="-10" dirty="0" smtClean="0">
                <a:latin typeface="Georgia"/>
                <a:cs typeface="Georgia"/>
              </a:rPr>
              <a:t>осъществяване </a:t>
            </a:r>
            <a:r>
              <a:rPr lang="bg-BG" sz="1300" spc="-10" dirty="0">
                <a:latin typeface="Georgia"/>
                <a:cs typeface="Georgia"/>
              </a:rPr>
              <a:t>координация </a:t>
            </a:r>
            <a:r>
              <a:rPr lang="bg-BG" sz="1300" spc="-10" dirty="0" smtClean="0">
                <a:latin typeface="Georgia"/>
                <a:cs typeface="Georgia"/>
              </a:rPr>
              <a:t>и </a:t>
            </a:r>
            <a:r>
              <a:rPr sz="1300" spc="-10" dirty="0" err="1" smtClean="0">
                <a:latin typeface="Georgia"/>
                <a:cs typeface="Georgia"/>
              </a:rPr>
              <a:t>съдействие</a:t>
            </a:r>
            <a:r>
              <a:rPr sz="1300" spc="15" dirty="0" smtClean="0">
                <a:latin typeface="Georgia"/>
                <a:cs typeface="Georgia"/>
              </a:rPr>
              <a:t> </a:t>
            </a:r>
            <a:r>
              <a:rPr sz="1300" spc="-5" dirty="0">
                <a:latin typeface="Georgia"/>
                <a:cs typeface="Georgia"/>
              </a:rPr>
              <a:t>за</a:t>
            </a:r>
            <a:r>
              <a:rPr sz="1300" dirty="0">
                <a:latin typeface="Georgia"/>
                <a:cs typeface="Georgia"/>
              </a:rPr>
              <a:t> </a:t>
            </a:r>
            <a:r>
              <a:rPr sz="1300" spc="-5" dirty="0">
                <a:latin typeface="Georgia"/>
                <a:cs typeface="Georgia"/>
              </a:rPr>
              <a:t>сформиране</a:t>
            </a:r>
            <a:r>
              <a:rPr sz="1300" spc="-10" dirty="0">
                <a:latin typeface="Georgia"/>
                <a:cs typeface="Georgia"/>
              </a:rPr>
              <a:t> </a:t>
            </a:r>
            <a:r>
              <a:rPr sz="1300" dirty="0">
                <a:latin typeface="Georgia"/>
                <a:cs typeface="Georgia"/>
              </a:rPr>
              <a:t>на </a:t>
            </a:r>
            <a:r>
              <a:rPr sz="1300" spc="-300" dirty="0">
                <a:latin typeface="Georgia"/>
                <a:cs typeface="Georgia"/>
              </a:rPr>
              <a:t> </a:t>
            </a:r>
            <a:r>
              <a:rPr sz="1300" spc="-5" dirty="0" err="1">
                <a:latin typeface="Georgia"/>
                <a:cs typeface="Georgia"/>
              </a:rPr>
              <a:t>партньорства</a:t>
            </a:r>
            <a:r>
              <a:rPr sz="1300" spc="-10" dirty="0">
                <a:latin typeface="Georgia"/>
                <a:cs typeface="Georgia"/>
              </a:rPr>
              <a:t> </a:t>
            </a:r>
            <a:r>
              <a:rPr lang="ru-RU" sz="1300" spc="-10" dirty="0">
                <a:latin typeface="Georgia"/>
                <a:cs typeface="Georgia"/>
              </a:rPr>
              <a:t>между заинтересованите страни на регионално ниво в процеса на подготовка на интегрираните проектни предложения </a:t>
            </a:r>
            <a:r>
              <a:rPr sz="1300" spc="-5" dirty="0" smtClean="0">
                <a:latin typeface="Georgia"/>
                <a:cs typeface="Georgia"/>
              </a:rPr>
              <a:t>(</a:t>
            </a:r>
            <a:r>
              <a:rPr sz="1300" spc="-5" dirty="0">
                <a:latin typeface="Georgia"/>
                <a:cs typeface="Georgia"/>
              </a:rPr>
              <a:t>срещи,</a:t>
            </a:r>
            <a:r>
              <a:rPr sz="1300" spc="5" dirty="0">
                <a:latin typeface="Georgia"/>
                <a:cs typeface="Georgia"/>
              </a:rPr>
              <a:t> </a:t>
            </a:r>
            <a:r>
              <a:rPr sz="1300" spc="-10" dirty="0">
                <a:latin typeface="Georgia"/>
                <a:cs typeface="Georgia"/>
              </a:rPr>
              <a:t>дискусии, </a:t>
            </a:r>
            <a:r>
              <a:rPr sz="1300" spc="-5" dirty="0">
                <a:latin typeface="Georgia"/>
                <a:cs typeface="Georgia"/>
              </a:rPr>
              <a:t> </a:t>
            </a:r>
            <a:r>
              <a:rPr sz="1300" spc="-10" dirty="0" err="1">
                <a:latin typeface="Georgia"/>
                <a:cs typeface="Georgia"/>
              </a:rPr>
              <a:t>консултации</a:t>
            </a:r>
            <a:r>
              <a:rPr sz="1300" spc="-10" dirty="0" smtClean="0">
                <a:latin typeface="Georgia"/>
                <a:cs typeface="Georgia"/>
              </a:rPr>
              <a:t>)</a:t>
            </a:r>
            <a:endParaRPr lang="en-US" sz="1300" spc="-10" dirty="0" smtClean="0">
              <a:latin typeface="Georgia"/>
              <a:cs typeface="Georgia"/>
            </a:endParaRPr>
          </a:p>
          <a:p>
            <a:pPr marL="443230" marR="168910" indent="-287020">
              <a:lnSpc>
                <a:spcPct val="100000"/>
              </a:lnSpc>
              <a:spcBef>
                <a:spcPts val="5"/>
              </a:spcBef>
              <a:buFont typeface="Wingdings"/>
              <a:buChar char=""/>
              <a:tabLst>
                <a:tab pos="443230" algn="l"/>
                <a:tab pos="443865" algn="l"/>
              </a:tabLst>
            </a:pPr>
            <a:endParaRPr sz="1300" dirty="0">
              <a:latin typeface="Georgia"/>
              <a:cs typeface="Georgia"/>
            </a:endParaRPr>
          </a:p>
          <a:p>
            <a:pPr marL="443230" indent="-287020">
              <a:lnSpc>
                <a:spcPct val="100000"/>
              </a:lnSpc>
              <a:buFont typeface="Wingdings"/>
              <a:buChar char=""/>
              <a:tabLst>
                <a:tab pos="443230" algn="l"/>
                <a:tab pos="443865" algn="l"/>
              </a:tabLst>
            </a:pPr>
            <a:r>
              <a:rPr lang="ru-RU" sz="1300" spc="-10" dirty="0" smtClean="0">
                <a:solidFill>
                  <a:prstClr val="black"/>
                </a:solidFill>
                <a:latin typeface="Georgia"/>
                <a:cs typeface="Georgia"/>
              </a:rPr>
              <a:t>подпомага </a:t>
            </a:r>
            <a:r>
              <a:rPr lang="ru-RU" sz="1300" spc="-10" dirty="0">
                <a:solidFill>
                  <a:prstClr val="black"/>
                </a:solidFill>
                <a:latin typeface="Georgia"/>
                <a:cs typeface="Georgia"/>
              </a:rPr>
              <a:t>комуникацията между потенциалните партньори чрез </a:t>
            </a:r>
            <a:r>
              <a:rPr lang="bg-BG" sz="1300" spc="-10" dirty="0" smtClean="0">
                <a:solidFill>
                  <a:prstClr val="black"/>
                </a:solidFill>
                <a:latin typeface="Georgia"/>
                <a:cs typeface="Georgia"/>
              </a:rPr>
              <a:t>разяснителни </a:t>
            </a:r>
            <a:r>
              <a:rPr lang="bg-BG" sz="1300" spc="-10" dirty="0">
                <a:solidFill>
                  <a:prstClr val="black"/>
                </a:solidFill>
                <a:latin typeface="Georgia"/>
                <a:cs typeface="Georgia"/>
              </a:rPr>
              <a:t>кампании и информационни дейности за популяризиране възможностите за реализация на интегрирани териториални </a:t>
            </a:r>
            <a:r>
              <a:rPr lang="bg-BG" sz="1300" spc="-10" dirty="0" smtClean="0">
                <a:solidFill>
                  <a:prstClr val="black"/>
                </a:solidFill>
                <a:latin typeface="Georgia"/>
                <a:cs typeface="Georgia"/>
              </a:rPr>
              <a:t>инвестиции</a:t>
            </a:r>
            <a:r>
              <a:rPr lang="bg-BG" sz="1300" spc="-10" dirty="0" smtClean="0">
                <a:solidFill>
                  <a:prstClr val="black"/>
                </a:solidFill>
                <a:latin typeface="Georgia"/>
                <a:cs typeface="Georgia"/>
              </a:rPr>
              <a:t>;</a:t>
            </a:r>
            <a:endParaRPr lang="en-US" sz="1300" spc="-10" dirty="0" smtClean="0">
              <a:solidFill>
                <a:prstClr val="black"/>
              </a:solidFill>
              <a:latin typeface="Georgia"/>
              <a:cs typeface="Georgia"/>
            </a:endParaRPr>
          </a:p>
          <a:p>
            <a:pPr marL="443230" indent="-287020">
              <a:lnSpc>
                <a:spcPct val="100000"/>
              </a:lnSpc>
              <a:buFont typeface="Wingdings"/>
              <a:buChar char=""/>
              <a:tabLst>
                <a:tab pos="443230" algn="l"/>
                <a:tab pos="443865" algn="l"/>
              </a:tabLst>
            </a:pPr>
            <a:endParaRPr lang="bg-BG" sz="1300" spc="-10" dirty="0" smtClean="0">
              <a:solidFill>
                <a:prstClr val="black"/>
              </a:solidFill>
              <a:latin typeface="Georgia"/>
              <a:cs typeface="Georgia"/>
            </a:endParaRPr>
          </a:p>
          <a:p>
            <a:pPr marL="443230" indent="-287020">
              <a:lnSpc>
                <a:spcPct val="100000"/>
              </a:lnSpc>
              <a:buFont typeface="Wingdings"/>
              <a:buChar char=""/>
              <a:tabLst>
                <a:tab pos="443230" algn="l"/>
                <a:tab pos="443865" algn="l"/>
              </a:tabLst>
            </a:pPr>
            <a:r>
              <a:rPr lang="ru-RU" sz="1300" dirty="0" smtClean="0">
                <a:latin typeface="Georgia"/>
                <a:cs typeface="Georgia"/>
              </a:rPr>
              <a:t>отговаря </a:t>
            </a:r>
            <a:r>
              <a:rPr lang="ru-RU" sz="1300" dirty="0">
                <a:latin typeface="Georgia"/>
                <a:cs typeface="Georgia"/>
              </a:rPr>
              <a:t>за информационната стратегия на регионалния съвет за развитие при запознаването на общността с интегрирания териториален подход и с условията и реда за получаване на писма за подкрепа</a:t>
            </a:r>
            <a:r>
              <a:rPr lang="ru-RU" sz="1300" dirty="0" smtClean="0">
                <a:latin typeface="Georgia"/>
                <a:cs typeface="Georgia"/>
              </a:rPr>
              <a:t>;</a:t>
            </a:r>
            <a:endParaRPr lang="en-US" sz="1300" dirty="0" smtClean="0">
              <a:latin typeface="Georgia"/>
              <a:cs typeface="Georgia"/>
            </a:endParaRPr>
          </a:p>
          <a:p>
            <a:pPr marL="443230" indent="-287020">
              <a:lnSpc>
                <a:spcPct val="100000"/>
              </a:lnSpc>
              <a:buFont typeface="Wingdings"/>
              <a:buChar char=""/>
              <a:tabLst>
                <a:tab pos="443230" algn="l"/>
                <a:tab pos="443865" algn="l"/>
              </a:tabLst>
            </a:pPr>
            <a:endParaRPr lang="ru-RU" sz="1300" dirty="0">
              <a:latin typeface="Georgia"/>
              <a:cs typeface="Georgi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912637" y="1701417"/>
            <a:ext cx="3735472" cy="101258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300" spc="-10" dirty="0" smtClean="0">
                <a:solidFill>
                  <a:schemeClr val="dk1"/>
                </a:solidFill>
                <a:latin typeface="Georgia"/>
                <a:cs typeface="Georgia"/>
              </a:rPr>
              <a:t>Функциите </a:t>
            </a:r>
            <a:r>
              <a:rPr lang="bg-BG" sz="1300" spc="-10" dirty="0">
                <a:solidFill>
                  <a:schemeClr val="dk1"/>
                </a:solidFill>
                <a:latin typeface="Georgia"/>
                <a:cs typeface="Georgia"/>
              </a:rPr>
              <a:t>на звената </a:t>
            </a:r>
            <a:r>
              <a:rPr lang="bg-BG" sz="1300" spc="-10" dirty="0" smtClean="0">
                <a:solidFill>
                  <a:schemeClr val="dk1"/>
                </a:solidFill>
                <a:latin typeface="Georgia"/>
                <a:cs typeface="Georgia"/>
              </a:rPr>
              <a:t>за медиация и </a:t>
            </a:r>
            <a:r>
              <a:rPr lang="bg-BG" sz="1300" spc="-10" dirty="0">
                <a:solidFill>
                  <a:schemeClr val="dk1"/>
                </a:solidFill>
                <a:latin typeface="Georgia"/>
                <a:cs typeface="Georgia"/>
              </a:rPr>
              <a:t>публични консултации се осъществяват от </a:t>
            </a:r>
            <a:endParaRPr lang="bg-BG" sz="1300" spc="-10" dirty="0" smtClean="0">
              <a:solidFill>
                <a:schemeClr val="dk1"/>
              </a:solidFill>
              <a:latin typeface="Georgia"/>
              <a:cs typeface="Georgia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300" b="1" spc="-10" dirty="0" smtClean="0">
                <a:solidFill>
                  <a:schemeClr val="dk1"/>
                </a:solidFill>
                <a:latin typeface="Georgia"/>
                <a:cs typeface="Georgia"/>
              </a:rPr>
              <a:t>Областните </a:t>
            </a:r>
            <a:r>
              <a:rPr lang="bg-BG" sz="1300" b="1" spc="-10" dirty="0">
                <a:solidFill>
                  <a:schemeClr val="dk1"/>
                </a:solidFill>
                <a:latin typeface="Georgia"/>
                <a:cs typeface="Georgia"/>
              </a:rPr>
              <a:t>информационни центрове</a:t>
            </a:r>
            <a:r>
              <a:rPr lang="bg-BG" sz="1300" spc="-10" dirty="0" smtClean="0">
                <a:solidFill>
                  <a:schemeClr val="dk1"/>
                </a:solidFill>
                <a:latin typeface="Georgia"/>
                <a:cs typeface="Georgia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US" sz="1300" spc="-10" dirty="0">
              <a:solidFill>
                <a:schemeClr val="dk1"/>
              </a:solidFill>
              <a:latin typeface="Georgia"/>
              <a:cs typeface="Georgi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78442" y="1610094"/>
            <a:ext cx="4503839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Регионален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съвет за развитие</a:t>
            </a:r>
          </a:p>
        </p:txBody>
      </p:sp>
      <p:sp>
        <p:nvSpPr>
          <p:cNvPr id="37" name="Curved Right Arrow 36"/>
          <p:cNvSpPr/>
          <p:nvPr/>
        </p:nvSpPr>
        <p:spPr>
          <a:xfrm rot="21142548">
            <a:off x="346127" y="3427533"/>
            <a:ext cx="638877" cy="1442349"/>
          </a:xfrm>
          <a:prstGeom prst="curv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4148524" y="6207325"/>
            <a:ext cx="7749745" cy="571537"/>
            <a:chOff x="1920780" y="6134981"/>
            <a:chExt cx="6918420" cy="513034"/>
          </a:xfrm>
        </p:grpSpPr>
        <p:sp>
          <p:nvSpPr>
            <p:cNvPr id="42" name="Rectangle 41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502" y="6340036"/>
            <a:ext cx="2599552" cy="54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845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МЕДИАЦИИ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3290" y="1768030"/>
            <a:ext cx="7191375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Извършени дейности от звеното за медиации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318912" y="2634044"/>
            <a:ext cx="5334508" cy="28438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bg-BG" sz="1400" b="1" dirty="0" smtClean="0">
                <a:latin typeface="Times New Roman"/>
                <a:ea typeface="Times New Roman"/>
              </a:rPr>
              <a:t>Проведени индивидуални </a:t>
            </a:r>
            <a:r>
              <a:rPr lang="bg-BG" sz="1400" b="1" dirty="0">
                <a:latin typeface="Times New Roman"/>
                <a:ea typeface="Times New Roman"/>
              </a:rPr>
              <a:t>и/или групови срещи, дискусии и консултации с представители на различни групи потенциални бенефициенти и идентифицирани партньори на местно ниво:</a:t>
            </a:r>
            <a:endParaRPr lang="en-US" sz="1050" dirty="0">
              <a:latin typeface="Times New Roman"/>
              <a:ea typeface="Times New Roman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 smtClean="0">
                <a:latin typeface="Times New Roman"/>
                <a:ea typeface="Times New Roman"/>
              </a:rPr>
              <a:t>Областен </a:t>
            </a:r>
            <a:r>
              <a:rPr lang="bg-BG" sz="1400" dirty="0">
                <a:latin typeface="Times New Roman"/>
                <a:ea typeface="Times New Roman"/>
              </a:rPr>
              <a:t>информационен център – Пловдив – </a:t>
            </a:r>
            <a:r>
              <a:rPr lang="en-US" sz="1400" dirty="0" smtClean="0">
                <a:latin typeface="Times New Roman"/>
                <a:ea typeface="Times New Roman"/>
              </a:rPr>
              <a:t>22</a:t>
            </a:r>
            <a:r>
              <a:rPr lang="bg-BG" sz="1400" dirty="0" smtClean="0">
                <a:latin typeface="Times New Roman"/>
                <a:ea typeface="Times New Roman"/>
              </a:rPr>
              <a:t> </a:t>
            </a:r>
            <a:r>
              <a:rPr lang="bg-BG" sz="1400" dirty="0">
                <a:latin typeface="Times New Roman"/>
                <a:ea typeface="Times New Roman"/>
              </a:rPr>
              <a:t>бр.</a:t>
            </a:r>
            <a:endParaRPr lang="en-US" sz="1050" dirty="0">
              <a:latin typeface="Times New Roman"/>
              <a:ea typeface="Times New Roman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 smtClean="0">
                <a:latin typeface="Times New Roman"/>
                <a:ea typeface="Times New Roman"/>
              </a:rPr>
              <a:t>Областен </a:t>
            </a:r>
            <a:r>
              <a:rPr lang="bg-BG" sz="1400" dirty="0">
                <a:latin typeface="Times New Roman"/>
                <a:ea typeface="Times New Roman"/>
              </a:rPr>
              <a:t>информационен център – Кърджали – </a:t>
            </a:r>
            <a:r>
              <a:rPr lang="bg-BG" sz="1400" dirty="0" smtClean="0">
                <a:latin typeface="Times New Roman"/>
                <a:ea typeface="Times New Roman"/>
              </a:rPr>
              <a:t>23 </a:t>
            </a:r>
            <a:r>
              <a:rPr lang="bg-BG" sz="1400" dirty="0">
                <a:latin typeface="Times New Roman"/>
                <a:ea typeface="Times New Roman"/>
              </a:rPr>
              <a:t>бр.</a:t>
            </a:r>
            <a:endParaRPr lang="en-US" sz="1050" dirty="0">
              <a:latin typeface="Times New Roman"/>
              <a:ea typeface="Times New Roman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 smtClean="0">
                <a:latin typeface="Times New Roman"/>
                <a:ea typeface="Times New Roman"/>
              </a:rPr>
              <a:t>Областен </a:t>
            </a:r>
            <a:r>
              <a:rPr lang="bg-BG" sz="1400" dirty="0">
                <a:latin typeface="Times New Roman"/>
                <a:ea typeface="Times New Roman"/>
              </a:rPr>
              <a:t>информационен център – Пазарджик – </a:t>
            </a:r>
            <a:r>
              <a:rPr lang="bg-BG" sz="1400" dirty="0" smtClean="0">
                <a:latin typeface="Times New Roman"/>
                <a:ea typeface="Times New Roman"/>
              </a:rPr>
              <a:t>25 </a:t>
            </a:r>
            <a:r>
              <a:rPr lang="bg-BG" sz="1400" dirty="0">
                <a:latin typeface="Times New Roman"/>
                <a:ea typeface="Times New Roman"/>
              </a:rPr>
              <a:t>бр.</a:t>
            </a:r>
            <a:endParaRPr lang="en-US" sz="1050" dirty="0">
              <a:latin typeface="Times New Roman"/>
              <a:ea typeface="Times New Roman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Областен </a:t>
            </a:r>
            <a:r>
              <a:rPr lang="bg-BG" sz="1400" dirty="0">
                <a:solidFill>
                  <a:srgbClr val="000000"/>
                </a:solidFill>
                <a:latin typeface="Times New Roman"/>
                <a:ea typeface="Times New Roman"/>
              </a:rPr>
              <a:t>информационен център – Смолян – 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10</a:t>
            </a:r>
            <a:r>
              <a:rPr lang="bg-BG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bg-BG" sz="1400" dirty="0">
                <a:solidFill>
                  <a:srgbClr val="000000"/>
                </a:solidFill>
                <a:latin typeface="Times New Roman"/>
                <a:ea typeface="Times New Roman"/>
              </a:rPr>
              <a:t>бр.</a:t>
            </a:r>
            <a:endParaRPr lang="en-US" sz="1050" dirty="0">
              <a:latin typeface="Times New Roman"/>
              <a:ea typeface="Times New Roman"/>
            </a:endParaRP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 smtClean="0">
                <a:latin typeface="Times New Roman"/>
                <a:ea typeface="Times New Roman"/>
              </a:rPr>
              <a:t>Областен </a:t>
            </a:r>
            <a:r>
              <a:rPr lang="bg-BG" sz="1400" dirty="0">
                <a:latin typeface="Times New Roman"/>
                <a:ea typeface="Times New Roman"/>
              </a:rPr>
              <a:t>информационен център – Хасково – </a:t>
            </a:r>
            <a:r>
              <a:rPr lang="en-US" sz="1400" dirty="0" smtClean="0">
                <a:latin typeface="Times New Roman"/>
                <a:ea typeface="Times New Roman"/>
              </a:rPr>
              <a:t>34</a:t>
            </a:r>
            <a:r>
              <a:rPr lang="bg-BG" sz="1400" dirty="0" smtClean="0">
                <a:latin typeface="Times New Roman"/>
                <a:ea typeface="Times New Roman"/>
              </a:rPr>
              <a:t> </a:t>
            </a:r>
            <a:r>
              <a:rPr lang="bg-BG" sz="1400" dirty="0">
                <a:latin typeface="Times New Roman"/>
                <a:ea typeface="Times New Roman"/>
              </a:rPr>
              <a:t>бр.</a:t>
            </a:r>
            <a:endParaRPr lang="en-US" sz="1050" dirty="0">
              <a:effectLst/>
              <a:latin typeface="Times New Roman"/>
              <a:ea typeface="Times New Roman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65979" y="4880323"/>
            <a:ext cx="5334508" cy="5680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400" b="1" dirty="0" smtClean="0">
                <a:latin typeface="Times New Roman"/>
                <a:ea typeface="Times New Roman"/>
              </a:rPr>
              <a:t>Доклад от звеното за медиация към експертния състав на Регионалния съвет за развитие на ЮЦР</a:t>
            </a:r>
            <a:endParaRPr lang="ru-RU" sz="1400" b="1" dirty="0">
              <a:latin typeface="Times New Roman"/>
              <a:ea typeface="Times New Roman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57815" y="2703166"/>
            <a:ext cx="5334508" cy="5878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b="1" dirty="0" smtClean="0">
                <a:latin typeface="Times New Roman"/>
                <a:ea typeface="Times New Roman"/>
              </a:rPr>
              <a:t>Актуализирана</a:t>
            </a:r>
            <a:r>
              <a:rPr lang="bg-BG" sz="1400" b="1" dirty="0" smtClean="0">
                <a:latin typeface="Times New Roman"/>
                <a:ea typeface="Times New Roman"/>
              </a:rPr>
              <a:t> </a:t>
            </a:r>
            <a:r>
              <a:rPr lang="bg-BG" sz="1400" b="1" dirty="0" smtClean="0">
                <a:latin typeface="Times New Roman"/>
                <a:ea typeface="Times New Roman"/>
              </a:rPr>
              <a:t>база данни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със </a:t>
            </a:r>
            <a:r>
              <a:rPr lang="ru-RU" sz="1400" b="1" dirty="0">
                <a:solidFill>
                  <a:srgbClr val="000000"/>
                </a:solidFill>
                <a:latin typeface="Times New Roman"/>
              </a:rPr>
              <a:t>заинтересованите страни на областно ниво по групи </a:t>
            </a:r>
            <a:endParaRPr lang="ru-RU" sz="1400" b="1" dirty="0">
              <a:latin typeface="Times New Roman"/>
              <a:ea typeface="Times New Roman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45596" y="3477311"/>
            <a:ext cx="5334508" cy="5878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400" b="1" dirty="0" smtClean="0">
                <a:latin typeface="Times New Roman"/>
                <a:ea typeface="Times New Roman"/>
              </a:rPr>
              <a:t>Изпращане на информация във връзка с втората процедура за КИТИ до заинтересованите </a:t>
            </a:r>
            <a:r>
              <a:rPr lang="ru-RU" sz="1400" b="1" dirty="0">
                <a:latin typeface="Times New Roman"/>
                <a:ea typeface="Times New Roman"/>
              </a:rPr>
              <a:t>страни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7815" y="4179981"/>
            <a:ext cx="5334508" cy="5878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b="1" dirty="0" smtClean="0">
                <a:latin typeface="Times New Roman"/>
                <a:ea typeface="Times New Roman"/>
              </a:rPr>
              <a:t>Изпълняване на мерките, описани в </a:t>
            </a:r>
            <a:r>
              <a:rPr lang="bg-BG" sz="1400" b="1" dirty="0" smtClean="0">
                <a:latin typeface="Times New Roman"/>
                <a:ea typeface="Times New Roman"/>
              </a:rPr>
              <a:t>Информационна стратегия на РСР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804880" y="5912694"/>
            <a:ext cx="8093389" cy="600164"/>
            <a:chOff x="1920780" y="6134981"/>
            <a:chExt cx="6918420" cy="513034"/>
          </a:xfrm>
        </p:grpSpPr>
        <p:sp>
          <p:nvSpPr>
            <p:cNvPr id="14" name="Rectangle 13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31" y="6049848"/>
            <a:ext cx="2714823" cy="5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09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389050" y="265807"/>
            <a:ext cx="5859725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ИНФОРМАЦИОННА СТРАТЕГИЯ НА РЕГИОНАЛЕН СЪВЕТ ЗА РАЗВИТИЕ НА ЮЖЕН ЦЕНТРАЛЕН </a:t>
            </a:r>
            <a:r>
              <a:rPr lang="ru-RU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РЕГИОН</a:t>
            </a:r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81850" y="2366848"/>
            <a:ext cx="4300995" cy="279820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105"/>
              </a:spcBef>
              <a:spcAft>
                <a:spcPts val="0"/>
              </a:spcAft>
            </a:pPr>
            <a:r>
              <a:rPr lang="ru-RU" sz="1400" b="1" u="sng" dirty="0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Georgia"/>
                <a:cs typeface="Georgia"/>
              </a:rPr>
              <a:t>Заинтересовани страни и целеви групи</a:t>
            </a:r>
            <a:endParaRPr lang="ru-RU" sz="1400" b="1" u="sng" spc="-5" dirty="0" smtClean="0">
              <a:solidFill>
                <a:prstClr val="black"/>
              </a:solidFill>
              <a:uFill>
                <a:solidFill>
                  <a:srgbClr val="000000"/>
                </a:solidFill>
              </a:uFill>
              <a:latin typeface="Georgia"/>
              <a:cs typeface="Georgia"/>
            </a:endParaRPr>
          </a:p>
          <a:p>
            <a:pPr algn="ctr" fontAlgn="auto">
              <a:spcBef>
                <a:spcPts val="105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400" i="1" dirty="0">
                <a:latin typeface="Times New Roman"/>
                <a:ea typeface="Times New Roman"/>
              </a:rPr>
              <a:t>Държавни институции на централната и местната власт;</a:t>
            </a:r>
            <a:endParaRPr lang="en-US" sz="105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400" i="1" dirty="0">
                <a:latin typeface="Times New Roman"/>
                <a:ea typeface="Times New Roman"/>
              </a:rPr>
              <a:t>Местен бизнес;</a:t>
            </a:r>
            <a:endParaRPr lang="en-US" sz="105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400" i="1" dirty="0">
                <a:latin typeface="Times New Roman"/>
                <a:ea typeface="Times New Roman"/>
              </a:rPr>
              <a:t>Образователни институции;</a:t>
            </a:r>
            <a:endParaRPr lang="en-US" sz="105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400" i="1" dirty="0">
                <a:latin typeface="Times New Roman"/>
                <a:ea typeface="Times New Roman"/>
              </a:rPr>
              <a:t>Доставчици на социални услуги;</a:t>
            </a:r>
            <a:endParaRPr lang="en-US" sz="105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400" i="1" dirty="0">
                <a:latin typeface="Times New Roman"/>
                <a:ea typeface="Times New Roman"/>
              </a:rPr>
              <a:t>НПО;</a:t>
            </a:r>
            <a:endParaRPr lang="en-US" sz="105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400" i="1" dirty="0" smtClean="0">
                <a:latin typeface="Times New Roman"/>
                <a:ea typeface="Times New Roman"/>
              </a:rPr>
              <a:t>Граждани.</a:t>
            </a:r>
            <a:endParaRPr lang="en-US" sz="1050" dirty="0">
              <a:effectLst/>
              <a:latin typeface="Times New Roman"/>
              <a:ea typeface="Times New Roma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1147" y="2969538"/>
            <a:ext cx="5504318" cy="2954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065" fontAlgn="auto">
              <a:spcBef>
                <a:spcPts val="865"/>
              </a:spcBef>
              <a:spcAft>
                <a:spcPts val="0"/>
              </a:spcAft>
              <a:tabLst>
                <a:tab pos="185420" algn="l"/>
              </a:tabLst>
            </a:pPr>
            <a:r>
              <a:rPr lang="ru-RU" sz="1300" b="1" spc="-10" dirty="0" smtClean="0">
                <a:solidFill>
                  <a:prstClr val="black"/>
                </a:solidFill>
                <a:latin typeface="Georgia"/>
                <a:cs typeface="Georgia"/>
              </a:rPr>
              <a:t>Специфични цели:</a:t>
            </a:r>
            <a:endParaRPr lang="ru-RU" sz="1300" b="1" spc="-10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12065" fontAlgn="auto">
              <a:spcBef>
                <a:spcPts val="865"/>
              </a:spcBef>
              <a:spcAft>
                <a:spcPts val="0"/>
              </a:spcAft>
              <a:tabLst>
                <a:tab pos="185420" algn="l"/>
              </a:tabLst>
            </a:pPr>
            <a:r>
              <a:rPr lang="ru-RU" sz="1300" spc="-10" dirty="0">
                <a:solidFill>
                  <a:prstClr val="black"/>
                </a:solidFill>
                <a:latin typeface="Georgia"/>
                <a:cs typeface="Georgia"/>
              </a:rPr>
              <a:t>1.	Повишаване информираността на заинтересованите страни относно подхода ИТИ;</a:t>
            </a:r>
          </a:p>
          <a:p>
            <a:pPr marL="12065" fontAlgn="auto">
              <a:spcBef>
                <a:spcPts val="865"/>
              </a:spcBef>
              <a:spcAft>
                <a:spcPts val="0"/>
              </a:spcAft>
              <a:tabLst>
                <a:tab pos="185420" algn="l"/>
              </a:tabLst>
            </a:pPr>
            <a:r>
              <a:rPr lang="ru-RU" sz="1300" spc="-10" dirty="0">
                <a:solidFill>
                  <a:prstClr val="black"/>
                </a:solidFill>
                <a:latin typeface="Georgia"/>
                <a:cs typeface="Georgia"/>
              </a:rPr>
              <a:t>2.	Повишаване информираността на широката общественост относно функциите и дейността на експертните звена към Регионален съвет за развитие;</a:t>
            </a:r>
          </a:p>
          <a:p>
            <a:pPr marL="12065" fontAlgn="auto">
              <a:spcBef>
                <a:spcPts val="865"/>
              </a:spcBef>
              <a:spcAft>
                <a:spcPts val="0"/>
              </a:spcAft>
              <a:tabLst>
                <a:tab pos="185420" algn="l"/>
              </a:tabLst>
            </a:pPr>
            <a:r>
              <a:rPr lang="ru-RU" sz="1300" spc="-10" dirty="0">
                <a:solidFill>
                  <a:prstClr val="black"/>
                </a:solidFill>
                <a:latin typeface="Georgia"/>
                <a:cs typeface="Georgia"/>
              </a:rPr>
              <a:t>3.	Подпомагане и улесняване дебата и диалога между заинтересованите страни, както и предоставяне на подкрепа за сформиране на партньорства;</a:t>
            </a:r>
          </a:p>
          <a:p>
            <a:pPr marL="12065" fontAlgn="auto">
              <a:spcBef>
                <a:spcPts val="865"/>
              </a:spcBef>
              <a:spcAft>
                <a:spcPts val="0"/>
              </a:spcAft>
              <a:tabLst>
                <a:tab pos="185420" algn="l"/>
              </a:tabLst>
            </a:pPr>
            <a:r>
              <a:rPr lang="ru-RU" sz="1300" spc="-10" dirty="0">
                <a:solidFill>
                  <a:prstClr val="black"/>
                </a:solidFill>
                <a:latin typeface="Georgia"/>
                <a:cs typeface="Georgia"/>
              </a:rPr>
              <a:t>4.	Представяне и популяризиране на концепциите, преминали успешно проверката за административно съответствие и допустимост</a:t>
            </a:r>
            <a:r>
              <a:rPr lang="ru-RU" sz="1300" spc="-10" dirty="0" smtClean="0">
                <a:solidFill>
                  <a:prstClr val="black"/>
                </a:solidFill>
                <a:latin typeface="Georgia"/>
                <a:cs typeface="Georgia"/>
              </a:rPr>
              <a:t>.</a:t>
            </a:r>
            <a:endParaRPr lang="ru-RU" sz="1300" spc="-10" dirty="0">
              <a:solidFill>
                <a:prstClr val="black"/>
              </a:solidFill>
              <a:latin typeface="Georgia"/>
              <a:cs typeface="Georgia"/>
            </a:endParaRPr>
          </a:p>
        </p:txBody>
      </p:sp>
      <p:sp>
        <p:nvSpPr>
          <p:cNvPr id="14" name="object 27"/>
          <p:cNvSpPr txBox="1"/>
          <p:nvPr/>
        </p:nvSpPr>
        <p:spPr>
          <a:xfrm>
            <a:off x="911147" y="2000063"/>
            <a:ext cx="5960280" cy="8438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ru-RU" b="1" spc="-10" dirty="0">
                <a:solidFill>
                  <a:prstClr val="black"/>
                </a:solidFill>
                <a:latin typeface="Georgia"/>
                <a:cs typeface="Georgia"/>
              </a:rPr>
              <a:t>Основна цел </a:t>
            </a:r>
            <a:r>
              <a:rPr lang="ru-RU" spc="-10" dirty="0">
                <a:solidFill>
                  <a:prstClr val="black"/>
                </a:solidFill>
                <a:latin typeface="Georgia"/>
                <a:cs typeface="Georgia"/>
              </a:rPr>
              <a:t>- създаване на познание, разбиране и подкрепа към подхода за интегрирани териториални инвестиции (ИТИ) в Южен централен </a:t>
            </a:r>
            <a:r>
              <a:rPr lang="ru-RU" spc="-10" dirty="0" smtClean="0">
                <a:solidFill>
                  <a:prstClr val="black"/>
                </a:solidFill>
                <a:latin typeface="Georgia"/>
                <a:cs typeface="Georgia"/>
              </a:rPr>
              <a:t>регион</a:t>
            </a:r>
            <a:endParaRPr lang="ru-RU" spc="-10" dirty="0">
              <a:solidFill>
                <a:prstClr val="black"/>
              </a:solidFill>
              <a:latin typeface="Georgia"/>
              <a:cs typeface="Georgia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415" y="1575215"/>
            <a:ext cx="10795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11147" y="1347779"/>
            <a:ext cx="6270703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на информационната стратегия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804880" y="5912694"/>
            <a:ext cx="8093389" cy="600164"/>
            <a:chOff x="1920780" y="6134981"/>
            <a:chExt cx="6918420" cy="513034"/>
          </a:xfrm>
        </p:grpSpPr>
        <p:sp>
          <p:nvSpPr>
            <p:cNvPr id="15" name="Rectangle 14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5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31" y="6049848"/>
            <a:ext cx="2714823" cy="5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9492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ИНФОРМАЦИОННА СТРАТЕГИЯ НА РЕГИОНАЛЕН СЪВЕТ ЗА РАЗВИТИЕ НА ЮЖЕН ЦЕНТРАЛЕН </a:t>
            </a:r>
            <a:r>
              <a:rPr lang="ru-RU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РЕГИОН</a:t>
            </a:r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625692" y="5735142"/>
            <a:ext cx="2333663" cy="111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spc="-5" dirty="0" smtClean="0">
              <a:solidFill>
                <a:prstClr val="black"/>
              </a:solidFill>
              <a:latin typeface="Georgia"/>
              <a:cs typeface="Georgia"/>
            </a:endParaRPr>
          </a:p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spc="-5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spc="-5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dirty="0">
              <a:solidFill>
                <a:prstClr val="black"/>
              </a:solidFill>
              <a:latin typeface="Georgia"/>
              <a:cs typeface="Georgia"/>
            </a:endParaRPr>
          </a:p>
        </p:txBody>
      </p:sp>
      <p:sp>
        <p:nvSpPr>
          <p:cNvPr id="14" name="object 27"/>
          <p:cNvSpPr txBox="1"/>
          <p:nvPr/>
        </p:nvSpPr>
        <p:spPr>
          <a:xfrm>
            <a:off x="2253306" y="2602882"/>
            <a:ext cx="8131212" cy="28187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354965" lvl="0" indent="-342900" fontAlgn="auto">
              <a:spcBef>
                <a:spcPts val="865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185420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Georgia"/>
                <a:cs typeface="Georgia"/>
              </a:rPr>
              <a:t>Публикуване на информация в медии и социални мрежи;</a:t>
            </a:r>
          </a:p>
          <a:p>
            <a:pPr marL="354965" lvl="0" indent="-342900" fontAlgn="auto">
              <a:spcBef>
                <a:spcPts val="865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185420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Georgia"/>
                <a:cs typeface="Georgia"/>
              </a:rPr>
              <a:t>Изпращане на информация по имейл;</a:t>
            </a:r>
          </a:p>
          <a:p>
            <a:pPr marL="354965" lvl="0" indent="-342900" fontAlgn="auto">
              <a:spcBef>
                <a:spcPts val="865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185420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Georgia"/>
                <a:cs typeface="Georgia"/>
              </a:rPr>
              <a:t>Провеждане на специални информационни събития (включително виртуални);</a:t>
            </a:r>
          </a:p>
          <a:p>
            <a:pPr marL="354965" lvl="0" indent="-342900" fontAlgn="auto">
              <a:spcBef>
                <a:spcPts val="865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185420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Georgia"/>
                <a:cs typeface="Georgia"/>
              </a:rPr>
              <a:t>Дискусии и разговори с потенциални бенефициенти и др.</a:t>
            </a:r>
          </a:p>
          <a:p>
            <a:pPr marL="354965" lvl="0" indent="-342900" fontAlgn="auto">
              <a:spcBef>
                <a:spcPts val="865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185420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Georgia"/>
                <a:cs typeface="Georgia"/>
              </a:rPr>
              <a:t>Публични обсъждания;</a:t>
            </a:r>
          </a:p>
          <a:p>
            <a:pPr marL="354965" lvl="0" indent="-342900" fontAlgn="auto">
              <a:spcBef>
                <a:spcPts val="865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185420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Georgia"/>
                <a:cs typeface="Georgia"/>
              </a:rPr>
              <a:t> Индивидуални срещи.</a:t>
            </a:r>
          </a:p>
          <a:p>
            <a:pPr marL="12700" marR="5080" algn="ctr">
              <a:spcBef>
                <a:spcPts val="100"/>
              </a:spcBef>
            </a:pPr>
            <a:endParaRPr lang="ru-RU" spc="-10" dirty="0">
              <a:solidFill>
                <a:prstClr val="black"/>
              </a:solidFill>
              <a:latin typeface="Georgia"/>
              <a:cs typeface="Georgia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415" y="1575215"/>
            <a:ext cx="10795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168842" y="1650125"/>
            <a:ext cx="4794328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 за постигане на целите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804880" y="5912694"/>
            <a:ext cx="8093389" cy="600164"/>
            <a:chOff x="1920780" y="6134981"/>
            <a:chExt cx="6918420" cy="513034"/>
          </a:xfrm>
        </p:grpSpPr>
        <p:sp>
          <p:nvSpPr>
            <p:cNvPr id="13" name="Rectangle 12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31" y="6049848"/>
            <a:ext cx="2714823" cy="5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096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ИНФОРМАЦИОННА СТРАТЕГИЯ НА РЕГИОНАЛЕН СЪВЕТ ЗА РАЗВИТИЕ НА ЮЖЕН ЦЕНТРАЛЕН </a:t>
            </a:r>
            <a:r>
              <a:rPr lang="ru-RU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РЕГИОН</a:t>
            </a:r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625692" y="5735142"/>
            <a:ext cx="2333663" cy="111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spc="-5" dirty="0" smtClean="0">
              <a:solidFill>
                <a:prstClr val="black"/>
              </a:solidFill>
              <a:latin typeface="Georgia"/>
              <a:cs typeface="Georgia"/>
            </a:endParaRPr>
          </a:p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spc="-5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spc="-5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12065" lvl="0" fontAlgn="auto">
              <a:spcBef>
                <a:spcPts val="490"/>
              </a:spcBef>
              <a:spcAft>
                <a:spcPts val="0"/>
              </a:spcAft>
              <a:tabLst>
                <a:tab pos="299085" algn="l"/>
                <a:tab pos="299720" algn="l"/>
              </a:tabLst>
            </a:pPr>
            <a:endParaRPr lang="ru-RU" sz="1350" dirty="0">
              <a:solidFill>
                <a:prstClr val="black"/>
              </a:solidFill>
              <a:latin typeface="Georgia"/>
              <a:cs typeface="Georgi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1148" y="2246867"/>
            <a:ext cx="4866886" cy="379847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105"/>
              </a:spcBef>
              <a:spcAft>
                <a:spcPts val="0"/>
              </a:spcAft>
            </a:pPr>
            <a:r>
              <a:rPr lang="ru-RU" sz="1600" b="1" u="sng" dirty="0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Georgia"/>
                <a:cs typeface="Georgia"/>
              </a:rPr>
              <a:t>Заложени индикатори </a:t>
            </a:r>
            <a:r>
              <a:rPr lang="ru-RU" sz="1600" b="1" u="sng" dirty="0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Georgia"/>
                <a:cs typeface="Georgia"/>
              </a:rPr>
              <a:t>(за периода 2021-2027 г.)</a:t>
            </a:r>
            <a:endParaRPr lang="ru-RU" sz="1600" b="1" u="sng" spc="-5" dirty="0" smtClean="0">
              <a:solidFill>
                <a:prstClr val="black"/>
              </a:solidFill>
              <a:uFill>
                <a:solidFill>
                  <a:srgbClr val="000000"/>
                </a:solidFill>
              </a:uFill>
              <a:latin typeface="Georgia"/>
              <a:cs typeface="Georgia"/>
            </a:endParaRPr>
          </a:p>
          <a:p>
            <a:pPr algn="ctr" fontAlgn="auto">
              <a:spcBef>
                <a:spcPts val="105"/>
              </a:spcBef>
              <a:spcAft>
                <a:spcPts val="0"/>
              </a:spcAft>
            </a:pPr>
            <a:endParaRPr lang="ru-RU" sz="1600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i="1" dirty="0" smtClean="0">
                <a:latin typeface="Times New Roman"/>
                <a:ea typeface="Times New Roman"/>
              </a:rPr>
              <a:t>200 броя публикации </a:t>
            </a:r>
            <a:r>
              <a:rPr lang="ru-RU" sz="1600" i="1" dirty="0">
                <a:latin typeface="Times New Roman"/>
                <a:ea typeface="Times New Roman"/>
              </a:rPr>
              <a:t>в </a:t>
            </a:r>
            <a:r>
              <a:rPr lang="ru-RU" sz="1600" i="1" dirty="0" smtClean="0">
                <a:latin typeface="Times New Roman"/>
                <a:ea typeface="Times New Roman"/>
              </a:rPr>
              <a:t>медии и </a:t>
            </a:r>
            <a:r>
              <a:rPr lang="ru-RU" sz="1600" i="1" dirty="0">
                <a:latin typeface="Times New Roman"/>
                <a:ea typeface="Times New Roman"/>
              </a:rPr>
              <a:t>социални </a:t>
            </a:r>
            <a:r>
              <a:rPr lang="ru-RU" sz="1600" i="1" dirty="0" smtClean="0">
                <a:latin typeface="Times New Roman"/>
                <a:ea typeface="Times New Roman"/>
              </a:rPr>
              <a:t>мрежи</a:t>
            </a:r>
            <a:r>
              <a:rPr lang="bg-BG" sz="1600" i="1" dirty="0" smtClean="0">
                <a:latin typeface="Times New Roman"/>
                <a:ea typeface="Times New Roman"/>
              </a:rPr>
              <a:t>;</a:t>
            </a:r>
            <a:endParaRPr lang="en-US" sz="11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600" i="1" dirty="0" smtClean="0">
                <a:latin typeface="Times New Roman"/>
                <a:ea typeface="Times New Roman"/>
              </a:rPr>
              <a:t>5000 броя изпратени информативни имейли до заинтересовани страни;</a:t>
            </a:r>
            <a:endParaRPr lang="en-US" sz="11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i="1" dirty="0" smtClean="0">
                <a:latin typeface="Times New Roman"/>
                <a:ea typeface="Times New Roman"/>
              </a:rPr>
              <a:t>200 броя реализирани специални </a:t>
            </a:r>
            <a:r>
              <a:rPr lang="ru-RU" sz="1600" i="1" dirty="0">
                <a:latin typeface="Times New Roman"/>
                <a:ea typeface="Times New Roman"/>
              </a:rPr>
              <a:t>информационни събития (включително виртуални), </a:t>
            </a:r>
            <a:r>
              <a:rPr lang="ru-RU" sz="1600" i="1" dirty="0" smtClean="0">
                <a:latin typeface="Times New Roman"/>
                <a:ea typeface="Times New Roman"/>
              </a:rPr>
              <a:t>дискусии и </a:t>
            </a:r>
            <a:r>
              <a:rPr lang="ru-RU" sz="1600" i="1" dirty="0">
                <a:latin typeface="Times New Roman"/>
                <a:ea typeface="Times New Roman"/>
              </a:rPr>
              <a:t>разговори с потенциални </a:t>
            </a:r>
            <a:r>
              <a:rPr lang="ru-RU" sz="1600" i="1" dirty="0" smtClean="0">
                <a:latin typeface="Times New Roman"/>
                <a:ea typeface="Times New Roman"/>
              </a:rPr>
              <a:t>кандидати</a:t>
            </a:r>
            <a:r>
              <a:rPr lang="bg-BG" sz="1600" i="1" dirty="0" smtClean="0">
                <a:latin typeface="Times New Roman"/>
                <a:ea typeface="Times New Roman"/>
              </a:rPr>
              <a:t>;</a:t>
            </a:r>
            <a:endParaRPr lang="en-US" sz="11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600" i="1" dirty="0" smtClean="0">
                <a:latin typeface="Times New Roman"/>
                <a:ea typeface="Times New Roman"/>
              </a:rPr>
              <a:t>5000 </a:t>
            </a:r>
            <a:r>
              <a:rPr lang="bg-BG" sz="1600" i="1" dirty="0" smtClean="0">
                <a:latin typeface="Times New Roman"/>
                <a:ea typeface="Times New Roman"/>
              </a:rPr>
              <a:t>броя разпечатани и разпространени информационни материали;</a:t>
            </a:r>
            <a:endParaRPr lang="en-US" sz="1100" dirty="0">
              <a:latin typeface="Times New Roman"/>
              <a:ea typeface="Times New Roman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415" y="1575215"/>
            <a:ext cx="10795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11148" y="1599440"/>
            <a:ext cx="4794328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на индикаторите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97755" y="2236115"/>
            <a:ext cx="5441301" cy="355225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105"/>
              </a:spcBef>
              <a:spcAft>
                <a:spcPts val="0"/>
              </a:spcAft>
            </a:pPr>
            <a:r>
              <a:rPr lang="ru-RU" sz="1600" b="1" u="sng" dirty="0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Georgia"/>
                <a:cs typeface="Georgia"/>
              </a:rPr>
              <a:t>Постигнати резултати за периода 2021-2025 г.</a:t>
            </a:r>
            <a:endParaRPr lang="ru-RU" sz="1600" b="1" u="sng" spc="-5" dirty="0" smtClean="0">
              <a:solidFill>
                <a:prstClr val="black"/>
              </a:solidFill>
              <a:uFill>
                <a:solidFill>
                  <a:srgbClr val="000000"/>
                </a:solidFill>
              </a:uFill>
              <a:latin typeface="Georgia"/>
              <a:cs typeface="Georgia"/>
            </a:endParaRPr>
          </a:p>
          <a:p>
            <a:pPr algn="ctr" fontAlgn="auto">
              <a:spcBef>
                <a:spcPts val="105"/>
              </a:spcBef>
              <a:spcAft>
                <a:spcPts val="0"/>
              </a:spcAft>
            </a:pPr>
            <a:endParaRPr lang="ru-RU" sz="1600" dirty="0">
              <a:solidFill>
                <a:prstClr val="black"/>
              </a:solidFill>
              <a:latin typeface="Georgia"/>
              <a:cs typeface="Georgi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i="1" dirty="0" smtClean="0">
                <a:latin typeface="Times New Roman"/>
                <a:ea typeface="Times New Roman"/>
              </a:rPr>
              <a:t>420 броя публикации </a:t>
            </a:r>
            <a:r>
              <a:rPr lang="ru-RU" sz="1600" i="1" dirty="0">
                <a:latin typeface="Times New Roman"/>
                <a:ea typeface="Times New Roman"/>
              </a:rPr>
              <a:t>в </a:t>
            </a:r>
            <a:r>
              <a:rPr lang="ru-RU" sz="1600" i="1" dirty="0" smtClean="0">
                <a:latin typeface="Times New Roman"/>
                <a:ea typeface="Times New Roman"/>
              </a:rPr>
              <a:t>медии и </a:t>
            </a:r>
            <a:r>
              <a:rPr lang="ru-RU" sz="1600" i="1" dirty="0">
                <a:latin typeface="Times New Roman"/>
                <a:ea typeface="Times New Roman"/>
              </a:rPr>
              <a:t>социални </a:t>
            </a:r>
            <a:r>
              <a:rPr lang="ru-RU" sz="1600" i="1" dirty="0" smtClean="0">
                <a:latin typeface="Times New Roman"/>
                <a:ea typeface="Times New Roman"/>
              </a:rPr>
              <a:t>мрежи</a:t>
            </a:r>
            <a:r>
              <a:rPr lang="bg-BG" sz="1600" i="1" dirty="0" smtClean="0">
                <a:latin typeface="Times New Roman"/>
                <a:ea typeface="Times New Roman"/>
              </a:rPr>
              <a:t>;</a:t>
            </a:r>
            <a:endParaRPr lang="en-US" sz="11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600" i="1" dirty="0" smtClean="0">
                <a:latin typeface="Times New Roman"/>
                <a:ea typeface="Times New Roman"/>
              </a:rPr>
              <a:t>8723 броя изпратени информативни имейли до заинтересовани страни;</a:t>
            </a:r>
            <a:endParaRPr lang="en-US" sz="11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i="1" dirty="0" smtClean="0">
                <a:latin typeface="Times New Roman"/>
                <a:ea typeface="Times New Roman"/>
              </a:rPr>
              <a:t>336 броя реализирани специални </a:t>
            </a:r>
            <a:r>
              <a:rPr lang="ru-RU" sz="1600" i="1" dirty="0">
                <a:latin typeface="Times New Roman"/>
                <a:ea typeface="Times New Roman"/>
              </a:rPr>
              <a:t>информационни събития (включително виртуални), </a:t>
            </a:r>
            <a:r>
              <a:rPr lang="ru-RU" sz="1600" i="1" dirty="0" smtClean="0">
                <a:latin typeface="Times New Roman"/>
                <a:ea typeface="Times New Roman"/>
              </a:rPr>
              <a:t>дискусии и </a:t>
            </a:r>
            <a:r>
              <a:rPr lang="ru-RU" sz="1600" i="1" dirty="0">
                <a:latin typeface="Times New Roman"/>
                <a:ea typeface="Times New Roman"/>
              </a:rPr>
              <a:t>разговори с потенциални </a:t>
            </a:r>
            <a:r>
              <a:rPr lang="ru-RU" sz="1600" i="1" dirty="0" smtClean="0">
                <a:latin typeface="Times New Roman"/>
                <a:ea typeface="Times New Roman"/>
              </a:rPr>
              <a:t>кандидати</a:t>
            </a:r>
            <a:r>
              <a:rPr lang="bg-BG" sz="1600" i="1" dirty="0" smtClean="0">
                <a:latin typeface="Times New Roman"/>
                <a:ea typeface="Times New Roman"/>
              </a:rPr>
              <a:t>;</a:t>
            </a:r>
            <a:endParaRPr lang="en-US" sz="11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1600" i="1" dirty="0" smtClean="0">
                <a:latin typeface="Times New Roman"/>
                <a:ea typeface="Times New Roman"/>
              </a:rPr>
              <a:t>150 броя разпечатани и разпространени информационни материали;</a:t>
            </a:r>
            <a:endParaRPr lang="en-US" sz="1100" dirty="0">
              <a:latin typeface="Times New Roman"/>
              <a:ea typeface="Times New Roman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804880" y="5912694"/>
            <a:ext cx="8093389" cy="600164"/>
            <a:chOff x="1920780" y="6134981"/>
            <a:chExt cx="6918420" cy="513034"/>
          </a:xfrm>
        </p:grpSpPr>
        <p:sp>
          <p:nvSpPr>
            <p:cNvPr id="16" name="Rectangle 15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6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31" y="6049848"/>
            <a:ext cx="2714823" cy="5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947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ИНФОРМАЦИОННА СТРАТЕГИЯ НА РЕГИОНАЛЕН СЪВЕТ ЗА РАЗВИТИЕ НА ЮЖЕН ЦЕНТРАЛЕН </a:t>
            </a:r>
            <a:r>
              <a:rPr lang="ru-RU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РЕГИОН</a:t>
            </a:r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83308" y="5289963"/>
            <a:ext cx="8271675" cy="41549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bg-BG" sz="1400" dirty="0" smtClean="0">
                <a:latin typeface="Times New Roman"/>
                <a:ea typeface="Times New Roman"/>
              </a:rPr>
              <a:t>Източници </a:t>
            </a:r>
            <a:r>
              <a:rPr lang="bg-BG" sz="1400" dirty="0">
                <a:latin typeface="Times New Roman"/>
                <a:ea typeface="Times New Roman"/>
              </a:rPr>
              <a:t>на финансиране: Програма „Техническа помощ“ и Програма „Развитие на регионите“</a:t>
            </a:r>
            <a:endParaRPr lang="en-US" sz="105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330" y="4620743"/>
            <a:ext cx="10795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11147" y="1599440"/>
            <a:ext cx="10023553" cy="83099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Индикативен бюджет за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информационната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за периода 2021 – 2027 г. 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659549"/>
              </p:ext>
            </p:extLst>
          </p:nvPr>
        </p:nvGraphicFramePr>
        <p:xfrm>
          <a:off x="3573105" y="2579101"/>
          <a:ext cx="4699635" cy="2485390"/>
        </p:xfrm>
        <a:graphic>
          <a:graphicData uri="http://schemas.openxmlformats.org/drawingml/2006/table">
            <a:tbl>
              <a:tblPr firstRow="1" firstCol="1" bandRow="1"/>
              <a:tblGrid>
                <a:gridCol w="30791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05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371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6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b="1" dirty="0">
                          <a:effectLst/>
                          <a:latin typeface="Times New Roman"/>
                          <a:ea typeface="Times New Roman"/>
                        </a:rPr>
                        <a:t>Индикативен бюджет </a:t>
                      </a:r>
                      <a:r>
                        <a:rPr lang="bg-BG" sz="1200" b="1" dirty="0" smtClean="0"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g-BG" sz="1200" b="1" dirty="0">
                          <a:effectLst/>
                          <a:latin typeface="Times New Roman"/>
                          <a:ea typeface="Times New Roman"/>
                        </a:rPr>
                        <a:t>година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400" b="1" dirty="0">
                          <a:solidFill>
                            <a:srgbClr val="E36C0A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b="1" dirty="0">
                          <a:solidFill>
                            <a:srgbClr val="E36C0A"/>
                          </a:solidFill>
                          <a:effectLst/>
                          <a:latin typeface="Times New Roman"/>
                          <a:ea typeface="Times New Roman"/>
                        </a:rPr>
                        <a:t>Описание на разходите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400" b="1">
                          <a:solidFill>
                            <a:srgbClr val="E36C0A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b="1">
                          <a:solidFill>
                            <a:srgbClr val="E36C0A"/>
                          </a:solidFill>
                          <a:effectLst/>
                          <a:latin typeface="Times New Roman"/>
                          <a:ea typeface="Times New Roman"/>
                        </a:rPr>
                        <a:t>Стойност 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  <a:latin typeface="Times New Roman"/>
                          <a:ea typeface="Times New Roman"/>
                        </a:rPr>
                        <a:t>Разходи за изготвяне на информационни материали – брошури и други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  <a:latin typeface="Times New Roman"/>
                          <a:ea typeface="Times New Roman"/>
                        </a:rPr>
                        <a:t>10 000 лв.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  <a:latin typeface="Times New Roman"/>
                          <a:ea typeface="Times New Roman"/>
                        </a:rPr>
                        <a:t>Разходи за организиране на информационни събития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  <a:latin typeface="Times New Roman"/>
                          <a:ea typeface="Times New Roman"/>
                        </a:rPr>
                        <a:t>60 000 лв.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Times New Roman"/>
                          <a:ea typeface="Times New Roman"/>
                        </a:rPr>
                        <a:t>Разходи за платени публикации в медии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Times New Roman"/>
                          <a:ea typeface="Times New Roman"/>
                        </a:rPr>
                        <a:t>10 000 лв.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983" y="5984660"/>
            <a:ext cx="1743286" cy="51445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9600019" y="58431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752419" y="5920701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3804880" y="5912694"/>
            <a:ext cx="8093389" cy="600164"/>
            <a:chOff x="1920780" y="6134981"/>
            <a:chExt cx="6918420" cy="513034"/>
          </a:xfrm>
        </p:grpSpPr>
        <p:sp>
          <p:nvSpPr>
            <p:cNvPr id="21" name="Rectangle 20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7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7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7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7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7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31" y="6049848"/>
            <a:ext cx="2714823" cy="5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233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МЕДИАЦИИ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36223" y="1976851"/>
            <a:ext cx="9842500" cy="32624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ВНИМАНИЕТО!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Областен информационен център – Пловдив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гр. Пловдив, ул. „Авксентий Велешки“ № 20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032/ 262 000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oic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@plovdiv.bg</a:t>
            </a:r>
            <a:endParaRPr lang="bg-BG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www.eufunds.bg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804880" y="5912694"/>
            <a:ext cx="8093389" cy="600164"/>
            <a:chOff x="1920780" y="6134981"/>
            <a:chExt cx="6918420" cy="513034"/>
          </a:xfrm>
        </p:grpSpPr>
        <p:sp>
          <p:nvSpPr>
            <p:cNvPr id="12" name="Rectangle 11"/>
            <p:cNvSpPr/>
            <p:nvPr/>
          </p:nvSpPr>
          <p:spPr>
            <a:xfrm>
              <a:off x="1920780" y="6134981"/>
              <a:ext cx="6369875" cy="51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171450" algn="ctr">
                <a:spcAft>
                  <a:spcPts val="0"/>
                </a:spcAft>
              </a:pPr>
              <a:r>
                <a:rPr lang="bg-BG" sz="1100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www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eufunds</a:t>
              </a:r>
              <a:r>
                <a:rPr lang="bg-BG" sz="1100" b="1" i="1" u="sng" spc="8" dirty="0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.</a:t>
              </a:r>
              <a:r>
                <a:rPr lang="en-US" sz="1100" b="1" i="1" u="sng" spc="8" dirty="0" err="1">
                  <a:solidFill>
                    <a:srgbClr val="0000FF"/>
                  </a:solidFill>
                  <a:latin typeface="+mj-lt"/>
                  <a:ea typeface="Microsoft Sans Serif" panose="020B0604020202020204" pitchFamily="34" charset="0"/>
                  <a:cs typeface="Times New Roman" panose="02020603050405020304" pitchFamily="18" charset="0"/>
                  <a:hlinkClick r:id="rId4"/>
                </a:rPr>
                <a:t>bg</a:t>
              </a:r>
              <a:endParaRPr lang="en-US" sz="1100" dirty="0">
                <a:latin typeface="+mj-lt"/>
                <a:ea typeface="Times New Roman" panose="02020603050405020304" pitchFamily="18" charset="0"/>
              </a:endParaRP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spc="8" dirty="0">
                  <a:solidFill>
                    <a:srgbClr val="000000"/>
                  </a:solidFill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 </a:t>
              </a: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Проект „Ефективно функциониране на ОИЦ - Пловдив през периода 2024 - 2029 г." </a:t>
              </a:r>
            </a:p>
            <a:p>
              <a:pPr marR="171450" algn="ctr">
                <a:spcAft>
                  <a:spcPts val="0"/>
                </a:spcAft>
              </a:pPr>
              <a:r>
                <a:rPr lang="bg-BG" sz="1100" b="1" i="1" dirty="0">
                  <a:latin typeface="+mj-lt"/>
                  <a:ea typeface="Times New Roman" panose="02020603050405020304" pitchFamily="18" charset="0"/>
                </a:rPr>
                <a:t>се осъществява с финансовата подкрепа на Програма „Техническа помощ“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998" y="6196493"/>
              <a:ext cx="1490202" cy="439765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31" y="6049848"/>
            <a:ext cx="2714823" cy="5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36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11550</TotalTime>
  <Words>730</Words>
  <Application>Microsoft Office PowerPoint</Application>
  <PresentationFormat>Custom</PresentationFormat>
  <Paragraphs>149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Милена Виденова</dc:creator>
  <cp:lastModifiedBy>OIC - Plovdiv</cp:lastModifiedBy>
  <cp:revision>283</cp:revision>
  <cp:lastPrinted>2024-05-08T16:18:27Z</cp:lastPrinted>
  <dcterms:created xsi:type="dcterms:W3CDTF">2016-03-09T11:45:36Z</dcterms:created>
  <dcterms:modified xsi:type="dcterms:W3CDTF">2025-10-28T15:20:23Z</dcterms:modified>
</cp:coreProperties>
</file>